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6" r:id="rId4"/>
    <p:sldId id="258" r:id="rId5"/>
    <p:sldId id="259" r:id="rId6"/>
    <p:sldId id="267" r:id="rId7"/>
    <p:sldId id="260" r:id="rId8"/>
    <p:sldId id="268" r:id="rId9"/>
    <p:sldId id="261" r:id="rId10"/>
    <p:sldId id="269" r:id="rId11"/>
    <p:sldId id="262" r:id="rId12"/>
    <p:sldId id="270" r:id="rId13"/>
    <p:sldId id="263" r:id="rId14"/>
    <p:sldId id="271" r:id="rId15"/>
    <p:sldId id="272" r:id="rId16"/>
    <p:sldId id="273" r:id="rId17"/>
    <p:sldId id="274" r:id="rId18"/>
    <p:sldId id="275" r:id="rId19"/>
    <p:sldId id="264" r:id="rId20"/>
    <p:sldId id="276" r:id="rId21"/>
    <p:sldId id="265" r:id="rId22"/>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ke Voronov" initials="MV" lastIdx="1" clrIdx="0">
    <p:extLst>
      <p:ext uri="{19B8F6BF-5375-455C-9EA6-DF929625EA0E}">
        <p15:presenceInfo xmlns:p15="http://schemas.microsoft.com/office/powerpoint/2012/main" userId="b57a9c98e357990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1"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7-27T08:26:04.570" idx="1">
    <p:pos x="10" y="10"/>
    <p:text/>
    <p:extLst>
      <p:ext uri="{C676402C-5697-4E1C-873F-D02D1690AC5C}">
        <p15:threadingInfo xmlns:p15="http://schemas.microsoft.com/office/powerpoint/2012/main" timeZoneBias="-180"/>
      </p:ext>
    </p:extLst>
  </p:cm>
</p: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471D3-504D-4EA3-9D49-7770A4E9AED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DEE59EAE-E416-468C-9E39-F8CA5D79C4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0817A6A0-967D-4BB4-8F6B-CE840983495F}"/>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5" name="Footer Placeholder 4">
            <a:extLst>
              <a:ext uri="{FF2B5EF4-FFF2-40B4-BE49-F238E27FC236}">
                <a16:creationId xmlns:a16="http://schemas.microsoft.com/office/drawing/2014/main" id="{F90284AB-23CB-4F28-8144-EC4EE53A1788}"/>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DE732030-52AC-4638-808C-38E8B1DA2E32}"/>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3198794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71292-BBDD-4722-A09E-E164CDEE5E00}"/>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8A1001EE-FE33-49F9-8F58-D7BDF0B8FAE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3D270A-58F7-401E-BAED-A6DA839983D4}"/>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5" name="Footer Placeholder 4">
            <a:extLst>
              <a:ext uri="{FF2B5EF4-FFF2-40B4-BE49-F238E27FC236}">
                <a16:creationId xmlns:a16="http://schemas.microsoft.com/office/drawing/2014/main" id="{AB570338-01E8-4EF9-AF87-D945309EFF2F}"/>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6693D9FB-0490-4C48-A001-8E99F40484BA}"/>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78311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DA71F7-2235-4C71-925E-71BC8E0FBDB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6429A0C2-4D3F-4775-84E3-DC2965EEB0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32525376-3636-4A46-9365-1294FDBB8328}"/>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5" name="Footer Placeholder 4">
            <a:extLst>
              <a:ext uri="{FF2B5EF4-FFF2-40B4-BE49-F238E27FC236}">
                <a16:creationId xmlns:a16="http://schemas.microsoft.com/office/drawing/2014/main" id="{2D26745F-6EF6-4810-991D-31F3353BEBD4}"/>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143E15E0-FDEC-4B5D-80F0-C2F11BEA65FC}"/>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3656590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687C0-19FE-4895-94B5-8324C5EDABBD}"/>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33306229-5FF5-4551-9C2B-58F2BBA538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EE2B2A1-D1AD-415B-9809-A9ACF9C3C48B}"/>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5" name="Footer Placeholder 4">
            <a:extLst>
              <a:ext uri="{FF2B5EF4-FFF2-40B4-BE49-F238E27FC236}">
                <a16:creationId xmlns:a16="http://schemas.microsoft.com/office/drawing/2014/main" id="{8FE4FA6C-3BBA-4C95-B922-F43972DCFF6F}"/>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187D9863-A4F5-4277-9FED-AF8333AE350E}"/>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516578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8BF9B-AA56-4D55-8C96-42C4BFC55D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1FEEBCAF-7FD1-40B7-BFA3-BC0570DED0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895507-F1D9-4317-97A0-66B0304321F0}"/>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5" name="Footer Placeholder 4">
            <a:extLst>
              <a:ext uri="{FF2B5EF4-FFF2-40B4-BE49-F238E27FC236}">
                <a16:creationId xmlns:a16="http://schemas.microsoft.com/office/drawing/2014/main" id="{36E3AC0F-CB9B-478E-96CF-9D067387D1C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FBA9E68D-9DE5-45F3-9A18-157AB74FF156}"/>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2213217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D89F3-EBFC-42D8-98E8-A3AF613AE5A9}"/>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B18805F9-782A-4E77-AE46-451C50C7EA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8E7D219-BB9C-480F-A7E7-E621831043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44CF931E-19E8-446A-BDEB-963A187E11DF}"/>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6" name="Footer Placeholder 5">
            <a:extLst>
              <a:ext uri="{FF2B5EF4-FFF2-40B4-BE49-F238E27FC236}">
                <a16:creationId xmlns:a16="http://schemas.microsoft.com/office/drawing/2014/main" id="{A4EE16A3-BCAB-4126-B09D-D677213B49B7}"/>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C1FC5627-F616-46EF-905F-B2798C353136}"/>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221903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559A7-E109-402F-8656-072853FD1F15}"/>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09C6ED12-82D7-477A-9E07-C6787A4E3D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6D709E-6C50-493F-8BA5-30D22507FB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2D93413F-C3F4-4349-AEA1-4C78DEFA70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332A4B-0C7F-4182-997F-A20BEDD581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37FA9D74-5EFF-44FC-AC8B-9788E4B1EE1A}"/>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8" name="Footer Placeholder 7">
            <a:extLst>
              <a:ext uri="{FF2B5EF4-FFF2-40B4-BE49-F238E27FC236}">
                <a16:creationId xmlns:a16="http://schemas.microsoft.com/office/drawing/2014/main" id="{4B32CD8C-4C6E-4B10-B654-2A326FD1794B}"/>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037EE08B-0B40-4E6C-808E-D29507A05E91}"/>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3471494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07D31-96FB-43B9-A4BA-59DBA313564E}"/>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AE4E2C12-1513-4010-89EC-D3C52BE4DE88}"/>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4" name="Footer Placeholder 3">
            <a:extLst>
              <a:ext uri="{FF2B5EF4-FFF2-40B4-BE49-F238E27FC236}">
                <a16:creationId xmlns:a16="http://schemas.microsoft.com/office/drawing/2014/main" id="{A1A7BD1B-AF38-4031-B2A6-2FCD4DD91226}"/>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DBB44415-65E3-4EDB-BBDF-284ED3487A4B}"/>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2430222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5A43A0-31FB-4797-A6DE-19620851056E}"/>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3" name="Footer Placeholder 2">
            <a:extLst>
              <a:ext uri="{FF2B5EF4-FFF2-40B4-BE49-F238E27FC236}">
                <a16:creationId xmlns:a16="http://schemas.microsoft.com/office/drawing/2014/main" id="{2D126351-A89F-48DE-AE92-5A250D61CA1F}"/>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B0C29E3E-ABD0-480D-B498-BC45C638A1BA}"/>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23829143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F6C2D-B71B-4946-A334-EE64174A2B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918F3217-CF5D-4AF0-9C18-FBA3B9C255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0DC6DAB-5D91-4D10-B677-431BAE8F10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2B0317-0FF6-430A-B48A-C16AFE2258B4}"/>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6" name="Footer Placeholder 5">
            <a:extLst>
              <a:ext uri="{FF2B5EF4-FFF2-40B4-BE49-F238E27FC236}">
                <a16:creationId xmlns:a16="http://schemas.microsoft.com/office/drawing/2014/main" id="{B3C31A7B-B8E8-4A69-884B-E8E3170CA2E2}"/>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4D74E0F8-CAF3-4BEA-A770-2C76E732486F}"/>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1216530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524EB-1F9D-4D4A-AA97-A47D11E7E8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E6763746-A7D4-439D-8D79-F040E63106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A4F11FDB-E608-42A9-9209-A3CB4759C7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9A50B8-0490-439D-B9F9-D6D813DD8C7D}"/>
              </a:ext>
            </a:extLst>
          </p:cNvPr>
          <p:cNvSpPr>
            <a:spLocks noGrp="1"/>
          </p:cNvSpPr>
          <p:nvPr>
            <p:ph type="dt" sz="half" idx="10"/>
          </p:nvPr>
        </p:nvSpPr>
        <p:spPr/>
        <p:txBody>
          <a:bodyPr/>
          <a:lstStyle/>
          <a:p>
            <a:fld id="{45100706-FFCE-41F2-80E5-ED7A99CD16D0}" type="datetimeFigureOut">
              <a:rPr lang="LID4096" smtClean="0"/>
              <a:t>07/27/2022</a:t>
            </a:fld>
            <a:endParaRPr lang="LID4096"/>
          </a:p>
        </p:txBody>
      </p:sp>
      <p:sp>
        <p:nvSpPr>
          <p:cNvPr id="6" name="Footer Placeholder 5">
            <a:extLst>
              <a:ext uri="{FF2B5EF4-FFF2-40B4-BE49-F238E27FC236}">
                <a16:creationId xmlns:a16="http://schemas.microsoft.com/office/drawing/2014/main" id="{6B67615E-F899-4A89-B48B-B19C38CF5FCC}"/>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4F4EE4C-26E0-46B6-804F-322CB3753207}"/>
              </a:ext>
            </a:extLst>
          </p:cNvPr>
          <p:cNvSpPr>
            <a:spLocks noGrp="1"/>
          </p:cNvSpPr>
          <p:nvPr>
            <p:ph type="sldNum" sz="quarter" idx="12"/>
          </p:nvPr>
        </p:nvSpPr>
        <p:spPr/>
        <p:txBody>
          <a:bodyPr/>
          <a:lstStyle/>
          <a:p>
            <a:fld id="{92DA53DC-2B02-453F-BF99-1E376E69B372}" type="slidenum">
              <a:rPr lang="LID4096" smtClean="0"/>
              <a:t>‹#›</a:t>
            </a:fld>
            <a:endParaRPr lang="LID4096"/>
          </a:p>
        </p:txBody>
      </p:sp>
    </p:spTree>
    <p:extLst>
      <p:ext uri="{BB962C8B-B14F-4D97-AF65-F5344CB8AC3E}">
        <p14:creationId xmlns:p14="http://schemas.microsoft.com/office/powerpoint/2010/main" val="277920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F2EBE5-3094-40E7-9F02-19ADACE987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DA93F690-B29D-4A9B-AA1D-07213D4661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558D2690-0B19-4417-9DAC-E8D276D67A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100706-FFCE-41F2-80E5-ED7A99CD16D0}" type="datetimeFigureOut">
              <a:rPr lang="LID4096" smtClean="0"/>
              <a:t>07/27/2022</a:t>
            </a:fld>
            <a:endParaRPr lang="LID4096"/>
          </a:p>
        </p:txBody>
      </p:sp>
      <p:sp>
        <p:nvSpPr>
          <p:cNvPr id="5" name="Footer Placeholder 4">
            <a:extLst>
              <a:ext uri="{FF2B5EF4-FFF2-40B4-BE49-F238E27FC236}">
                <a16:creationId xmlns:a16="http://schemas.microsoft.com/office/drawing/2014/main" id="{369F483F-5A3A-4892-914B-73EF060F63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78F28A18-3BA3-4205-8C7A-77BA55F9B15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DA53DC-2B02-453F-BF99-1E376E69B372}" type="slidenum">
              <a:rPr lang="LID4096" smtClean="0"/>
              <a:t>‹#›</a:t>
            </a:fld>
            <a:endParaRPr lang="LID4096"/>
          </a:p>
        </p:txBody>
      </p:sp>
    </p:spTree>
    <p:extLst>
      <p:ext uri="{BB962C8B-B14F-4D97-AF65-F5344CB8AC3E}">
        <p14:creationId xmlns:p14="http://schemas.microsoft.com/office/powerpoint/2010/main" val="36419724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456FC-D932-4F72-8922-055DC6CE298A}"/>
              </a:ext>
            </a:extLst>
          </p:cNvPr>
          <p:cNvSpPr>
            <a:spLocks noGrp="1"/>
          </p:cNvSpPr>
          <p:nvPr>
            <p:ph type="ctrTitle"/>
          </p:nvPr>
        </p:nvSpPr>
        <p:spPr>
          <a:xfrm>
            <a:off x="1524000" y="761999"/>
            <a:ext cx="9144000" cy="1173163"/>
          </a:xfrm>
        </p:spPr>
        <p:txBody>
          <a:bodyPr/>
          <a:lstStyle/>
          <a:p>
            <a:r>
              <a:rPr lang="en-US" dirty="0"/>
              <a:t>Cyber Rush Hour</a:t>
            </a:r>
            <a:endParaRPr lang="LID4096" dirty="0"/>
          </a:p>
        </p:txBody>
      </p:sp>
      <p:sp>
        <p:nvSpPr>
          <p:cNvPr id="3" name="Subtitle 2">
            <a:extLst>
              <a:ext uri="{FF2B5EF4-FFF2-40B4-BE49-F238E27FC236}">
                <a16:creationId xmlns:a16="http://schemas.microsoft.com/office/drawing/2014/main" id="{CAC7D104-DB5B-44E9-BED8-3BE05BCA3B0B}"/>
              </a:ext>
            </a:extLst>
          </p:cNvPr>
          <p:cNvSpPr>
            <a:spLocks noGrp="1"/>
          </p:cNvSpPr>
          <p:nvPr>
            <p:ph type="subTitle" idx="1"/>
          </p:nvPr>
        </p:nvSpPr>
        <p:spPr>
          <a:xfrm>
            <a:off x="1524000" y="2306638"/>
            <a:ext cx="9144000" cy="1655762"/>
          </a:xfrm>
        </p:spPr>
        <p:txBody>
          <a:bodyPr/>
          <a:lstStyle/>
          <a:p>
            <a:r>
              <a:rPr lang="en-US" dirty="0"/>
              <a:t>Game for Android</a:t>
            </a:r>
          </a:p>
          <a:p>
            <a:r>
              <a:rPr lang="en-US" dirty="0"/>
              <a:t>Developed for “Consumer-side development on Android” Course</a:t>
            </a:r>
          </a:p>
          <a:p>
            <a:r>
              <a:rPr lang="en-US" dirty="0"/>
              <a:t>Developed by Michael Voronov</a:t>
            </a:r>
            <a:endParaRPr lang="LID4096" dirty="0"/>
          </a:p>
        </p:txBody>
      </p:sp>
      <p:pic>
        <p:nvPicPr>
          <p:cNvPr id="5" name="Picture 4">
            <a:extLst>
              <a:ext uri="{FF2B5EF4-FFF2-40B4-BE49-F238E27FC236}">
                <a16:creationId xmlns:a16="http://schemas.microsoft.com/office/drawing/2014/main" id="{94003902-E6BA-4E6D-AA25-A65459416F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7600" y="3962400"/>
            <a:ext cx="2336799" cy="2336799"/>
          </a:xfrm>
          <a:prstGeom prst="rect">
            <a:avLst/>
          </a:prstGeom>
        </p:spPr>
      </p:pic>
    </p:spTree>
    <p:extLst>
      <p:ext uri="{BB962C8B-B14F-4D97-AF65-F5344CB8AC3E}">
        <p14:creationId xmlns:p14="http://schemas.microsoft.com/office/powerpoint/2010/main" val="9200346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4DBD-0F67-404B-BBC8-0DDAD67BE675}"/>
              </a:ext>
            </a:extLst>
          </p:cNvPr>
          <p:cNvSpPr>
            <a:spLocks noGrp="1"/>
          </p:cNvSpPr>
          <p:nvPr>
            <p:ph type="title"/>
          </p:nvPr>
        </p:nvSpPr>
        <p:spPr/>
        <p:txBody>
          <a:bodyPr/>
          <a:lstStyle/>
          <a:p>
            <a:r>
              <a:rPr lang="en-US" dirty="0"/>
              <a:t>Code</a:t>
            </a:r>
            <a:endParaRPr lang="LID4096" dirty="0"/>
          </a:p>
        </p:txBody>
      </p:sp>
      <p:sp>
        <p:nvSpPr>
          <p:cNvPr id="3" name="Content Placeholder 2">
            <a:extLst>
              <a:ext uri="{FF2B5EF4-FFF2-40B4-BE49-F238E27FC236}">
                <a16:creationId xmlns:a16="http://schemas.microsoft.com/office/drawing/2014/main" id="{190A9449-6723-4362-92FB-83BF9D635B3D}"/>
              </a:ext>
            </a:extLst>
          </p:cNvPr>
          <p:cNvSpPr>
            <a:spLocks noGrp="1"/>
          </p:cNvSpPr>
          <p:nvPr>
            <p:ph idx="1"/>
          </p:nvPr>
        </p:nvSpPr>
        <p:spPr/>
        <p:txBody>
          <a:bodyPr/>
          <a:lstStyle/>
          <a:p>
            <a:r>
              <a:rPr lang="en-US" dirty="0"/>
              <a:t>Works practically the same as the previous Activity.</a:t>
            </a:r>
          </a:p>
          <a:p>
            <a:r>
              <a:rPr lang="en-US" dirty="0"/>
              <a:t>Main difference it has its own custom adapter </a:t>
            </a:r>
            <a:r>
              <a:rPr lang="en-US" dirty="0" err="1"/>
              <a:t>LVAdapterForScores</a:t>
            </a:r>
            <a:r>
              <a:rPr lang="en-US" dirty="0"/>
              <a:t>, because it needs to inflate the current </a:t>
            </a:r>
            <a:r>
              <a:rPr lang="en-US" dirty="0" err="1"/>
              <a:t>listview</a:t>
            </a:r>
            <a:r>
              <a:rPr lang="en-US" dirty="0"/>
              <a:t> with a different type of item both </a:t>
            </a:r>
            <a:r>
              <a:rPr lang="en-US" dirty="0" err="1"/>
              <a:t>layoutwise</a:t>
            </a:r>
            <a:r>
              <a:rPr lang="en-US" dirty="0"/>
              <a:t> and </a:t>
            </a:r>
            <a:r>
              <a:rPr lang="en-US" dirty="0" err="1"/>
              <a:t>objectwise</a:t>
            </a:r>
            <a:r>
              <a:rPr lang="en-US" dirty="0"/>
              <a:t>.</a:t>
            </a:r>
          </a:p>
          <a:p>
            <a:r>
              <a:rPr lang="en-US" dirty="0"/>
              <a:t>Also does not include an </a:t>
            </a:r>
            <a:r>
              <a:rPr lang="en-US" dirty="0" err="1"/>
              <a:t>OnClick</a:t>
            </a:r>
            <a:r>
              <a:rPr lang="en-US" dirty="0"/>
              <a:t> function.</a:t>
            </a:r>
            <a:endParaRPr lang="LID4096" dirty="0"/>
          </a:p>
        </p:txBody>
      </p:sp>
    </p:spTree>
    <p:extLst>
      <p:ext uri="{BB962C8B-B14F-4D97-AF65-F5344CB8AC3E}">
        <p14:creationId xmlns:p14="http://schemas.microsoft.com/office/powerpoint/2010/main" val="1865023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05CC4-E854-4DD1-89A3-3510B4EE5891}"/>
              </a:ext>
            </a:extLst>
          </p:cNvPr>
          <p:cNvSpPr>
            <a:spLocks noGrp="1"/>
          </p:cNvSpPr>
          <p:nvPr>
            <p:ph type="title"/>
          </p:nvPr>
        </p:nvSpPr>
        <p:spPr/>
        <p:txBody>
          <a:bodyPr/>
          <a:lstStyle/>
          <a:p>
            <a:r>
              <a:rPr lang="en-US" dirty="0"/>
              <a:t>Level Pick Activity:</a:t>
            </a:r>
            <a:endParaRPr lang="LID4096" dirty="0"/>
          </a:p>
        </p:txBody>
      </p:sp>
      <p:sp>
        <p:nvSpPr>
          <p:cNvPr id="6" name="TextBox 5">
            <a:extLst>
              <a:ext uri="{FF2B5EF4-FFF2-40B4-BE49-F238E27FC236}">
                <a16:creationId xmlns:a16="http://schemas.microsoft.com/office/drawing/2014/main" id="{138A5865-EF7B-4B11-972C-88A1E82455CD}"/>
              </a:ext>
            </a:extLst>
          </p:cNvPr>
          <p:cNvSpPr txBox="1"/>
          <p:nvPr/>
        </p:nvSpPr>
        <p:spPr>
          <a:xfrm>
            <a:off x="4267200" y="1690688"/>
            <a:ext cx="6235700"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Includes three difficulties, each corresponding its own button.</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Upon click, moves to the Game screen with the chosen difficulty.</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*At the time of base release, only three levels are available, one for each difficulty</a:t>
            </a:r>
            <a:endParaRPr lang="LID4096" sz="2400" dirty="0"/>
          </a:p>
        </p:txBody>
      </p:sp>
      <p:pic>
        <p:nvPicPr>
          <p:cNvPr id="8" name="Content Placeholder 7">
            <a:extLst>
              <a:ext uri="{FF2B5EF4-FFF2-40B4-BE49-F238E27FC236}">
                <a16:creationId xmlns:a16="http://schemas.microsoft.com/office/drawing/2014/main" id="{7C4BBDA5-2F80-4ADD-8E68-985B3AA40732}"/>
              </a:ext>
            </a:extLst>
          </p:cNvPr>
          <p:cNvPicPr>
            <a:picLocks noGrp="1" noChangeAspect="1"/>
          </p:cNvPicPr>
          <p:nvPr>
            <p:ph idx="1"/>
          </p:nvPr>
        </p:nvPicPr>
        <p:blipFill>
          <a:blip r:embed="rId2"/>
          <a:stretch>
            <a:fillRect/>
          </a:stretch>
        </p:blipFill>
        <p:spPr>
          <a:xfrm>
            <a:off x="838200" y="1690688"/>
            <a:ext cx="2447627" cy="4351338"/>
          </a:xfrm>
        </p:spPr>
      </p:pic>
    </p:spTree>
    <p:extLst>
      <p:ext uri="{BB962C8B-B14F-4D97-AF65-F5344CB8AC3E}">
        <p14:creationId xmlns:p14="http://schemas.microsoft.com/office/powerpoint/2010/main" val="37828508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1C80C-E94B-4DE9-A396-2A8F1412ED71}"/>
              </a:ext>
            </a:extLst>
          </p:cNvPr>
          <p:cNvSpPr>
            <a:spLocks noGrp="1"/>
          </p:cNvSpPr>
          <p:nvPr>
            <p:ph type="title"/>
          </p:nvPr>
        </p:nvSpPr>
        <p:spPr/>
        <p:txBody>
          <a:bodyPr/>
          <a:lstStyle/>
          <a:p>
            <a:r>
              <a:rPr lang="en-US" dirty="0"/>
              <a:t>Code:</a:t>
            </a:r>
            <a:endParaRPr lang="LID4096" dirty="0"/>
          </a:p>
        </p:txBody>
      </p:sp>
      <p:sp>
        <p:nvSpPr>
          <p:cNvPr id="3" name="Content Placeholder 2">
            <a:extLst>
              <a:ext uri="{FF2B5EF4-FFF2-40B4-BE49-F238E27FC236}">
                <a16:creationId xmlns:a16="http://schemas.microsoft.com/office/drawing/2014/main" id="{AC58952B-B9A4-4AE5-B7E4-22F02671525B}"/>
              </a:ext>
            </a:extLst>
          </p:cNvPr>
          <p:cNvSpPr>
            <a:spLocks noGrp="1"/>
          </p:cNvSpPr>
          <p:nvPr>
            <p:ph idx="1"/>
          </p:nvPr>
        </p:nvSpPr>
        <p:spPr/>
        <p:txBody>
          <a:bodyPr/>
          <a:lstStyle/>
          <a:p>
            <a:r>
              <a:rPr lang="en-US" dirty="0"/>
              <a:t>Works practically the same as the Main Activity code.</a:t>
            </a:r>
          </a:p>
          <a:p>
            <a:r>
              <a:rPr lang="en-US" dirty="0"/>
              <a:t>Difference is each button creates an intent and adds the difficulty level to be read in the next activity that it activates</a:t>
            </a:r>
          </a:p>
          <a:p>
            <a:r>
              <a:rPr lang="en-US" dirty="0"/>
              <a:t>Terminates itself upon click before starting the next activity</a:t>
            </a:r>
          </a:p>
          <a:p>
            <a:r>
              <a:rPr lang="en-US" dirty="0"/>
              <a:t>Example:</a:t>
            </a:r>
            <a:endParaRPr lang="LID4096" dirty="0"/>
          </a:p>
        </p:txBody>
      </p:sp>
      <p:sp>
        <p:nvSpPr>
          <p:cNvPr id="4" name="Rectangle 1">
            <a:extLst>
              <a:ext uri="{FF2B5EF4-FFF2-40B4-BE49-F238E27FC236}">
                <a16:creationId xmlns:a16="http://schemas.microsoft.com/office/drawing/2014/main" id="{5CE8D6D0-61D8-4E49-8AD0-77240FB3AC2B}"/>
              </a:ext>
            </a:extLst>
          </p:cNvPr>
          <p:cNvSpPr>
            <a:spLocks noChangeArrowheads="1"/>
          </p:cNvSpPr>
          <p:nvPr/>
        </p:nvSpPr>
        <p:spPr bwMode="auto">
          <a:xfrm>
            <a:off x="1107346" y="4312447"/>
            <a:ext cx="7147421" cy="138499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public void </a:t>
            </a:r>
            <a:r>
              <a:rPr kumimoji="0" lang="LID4096" altLang="LID4096" sz="1400" b="0" i="0" u="none" strike="noStrike" cap="none" normalizeH="0" baseline="0" dirty="0">
                <a:ln>
                  <a:noFill/>
                </a:ln>
                <a:solidFill>
                  <a:srgbClr val="FFC66D"/>
                </a:solidFill>
                <a:effectLst/>
                <a:latin typeface="Arial Unicode MS" panose="020B0604020202020204" pitchFamily="34" charset="-128"/>
                <a:ea typeface="JetBrains Mono"/>
              </a:rPr>
              <a:t>pickEasy</a:t>
            </a: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(View v){</a:t>
            </a:r>
            <a:b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b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    Intent intent = </a:t>
            </a: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new </a:t>
            </a: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Intent(</a:t>
            </a: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this, </a:t>
            </a: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GameActivity.</a:t>
            </a: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class</a:t>
            </a: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a:t>
            </a: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a:t>
            </a:r>
            <a:b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b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    </a:t>
            </a: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intent.putExtra(</a:t>
            </a:r>
            <a:r>
              <a:rPr kumimoji="0" lang="LID4096" altLang="LID4096" sz="1400" b="0" i="0" u="none" strike="noStrike" cap="none" normalizeH="0" baseline="0" dirty="0">
                <a:ln>
                  <a:noFill/>
                </a:ln>
                <a:solidFill>
                  <a:srgbClr val="6A8759"/>
                </a:solidFill>
                <a:effectLst/>
                <a:latin typeface="Arial Unicode MS" panose="020B0604020202020204" pitchFamily="34" charset="-128"/>
                <a:ea typeface="JetBrains Mono"/>
              </a:rPr>
              <a:t>"Difficulty"</a:t>
            </a: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 </a:t>
            </a:r>
            <a:r>
              <a:rPr kumimoji="0" lang="LID4096" altLang="LID4096" sz="1400" b="0" i="0" u="none" strike="noStrike" cap="none" normalizeH="0" baseline="0" dirty="0">
                <a:ln>
                  <a:noFill/>
                </a:ln>
                <a:solidFill>
                  <a:srgbClr val="6897BB"/>
                </a:solidFill>
                <a:effectLst/>
                <a:latin typeface="Arial Unicode MS" panose="020B0604020202020204" pitchFamily="34" charset="-128"/>
                <a:ea typeface="JetBrains Mono"/>
              </a:rPr>
              <a:t>1</a:t>
            </a: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a:t>
            </a: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a:t>
            </a:r>
            <a:b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b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    </a:t>
            </a: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finish()</a:t>
            </a: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a:t>
            </a:r>
            <a:b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b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    </a:t>
            </a: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startActivity(intent)</a:t>
            </a:r>
            <a: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t>;</a:t>
            </a:r>
            <a:br>
              <a:rPr kumimoji="0" lang="LID4096" altLang="LID4096" sz="1400" b="0" i="0" u="none" strike="noStrike" cap="none" normalizeH="0" baseline="0" dirty="0">
                <a:ln>
                  <a:noFill/>
                </a:ln>
                <a:solidFill>
                  <a:srgbClr val="CC7832"/>
                </a:solidFill>
                <a:effectLst/>
                <a:latin typeface="Arial Unicode MS" panose="020B0604020202020204" pitchFamily="34" charset="-128"/>
                <a:ea typeface="JetBrains Mono"/>
              </a:rPr>
            </a:br>
            <a:r>
              <a:rPr kumimoji="0" lang="LID4096" altLang="LID4096" sz="1400" b="0" i="0" u="none" strike="noStrike" cap="none" normalizeH="0" baseline="0" dirty="0">
                <a:ln>
                  <a:noFill/>
                </a:ln>
                <a:solidFill>
                  <a:srgbClr val="A9B7C6"/>
                </a:solidFill>
                <a:effectLst/>
                <a:latin typeface="Arial Unicode MS" panose="020B0604020202020204" pitchFamily="34" charset="-128"/>
                <a:ea typeface="JetBrains Mono"/>
              </a:rPr>
              <a:t>}</a:t>
            </a:r>
            <a:endParaRPr kumimoji="0" lang="LID4096" altLang="LID4096"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41016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8905C-0C53-4555-9F39-E39230C6E5B8}"/>
              </a:ext>
            </a:extLst>
          </p:cNvPr>
          <p:cNvSpPr>
            <a:spLocks noGrp="1"/>
          </p:cNvSpPr>
          <p:nvPr>
            <p:ph type="title"/>
          </p:nvPr>
        </p:nvSpPr>
        <p:spPr/>
        <p:txBody>
          <a:bodyPr/>
          <a:lstStyle/>
          <a:p>
            <a:r>
              <a:rPr lang="en-US" dirty="0"/>
              <a:t>Game Screen Activity:</a:t>
            </a:r>
            <a:endParaRPr lang="LID4096" dirty="0"/>
          </a:p>
        </p:txBody>
      </p:sp>
      <p:sp>
        <p:nvSpPr>
          <p:cNvPr id="6" name="TextBox 5">
            <a:extLst>
              <a:ext uri="{FF2B5EF4-FFF2-40B4-BE49-F238E27FC236}">
                <a16:creationId xmlns:a16="http://schemas.microsoft.com/office/drawing/2014/main" id="{BE19CD2E-4715-42E6-B9EC-8C1715D40BDA}"/>
              </a:ext>
            </a:extLst>
          </p:cNvPr>
          <p:cNvSpPr txBox="1"/>
          <p:nvPr/>
        </p:nvSpPr>
        <p:spPr>
          <a:xfrm>
            <a:off x="3848100" y="1690688"/>
            <a:ext cx="6756400"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Includes a </a:t>
            </a:r>
            <a:r>
              <a:rPr lang="en-US" sz="2400" dirty="0" err="1"/>
              <a:t>SurfaceView</a:t>
            </a:r>
            <a:r>
              <a:rPr lang="en-US" sz="2400" dirty="0"/>
              <a:t> type class</a:t>
            </a:r>
          </a:p>
          <a:p>
            <a:pPr marL="285750" indent="-285750">
              <a:buFont typeface="Arial" panose="020B0604020202020204" pitchFamily="34" charset="0"/>
              <a:buChar char="•"/>
            </a:pPr>
            <a:r>
              <a:rPr lang="en-US" sz="2400" dirty="0"/>
              <a:t>Has a game screen with the chosen level loaded in</a:t>
            </a:r>
          </a:p>
          <a:p>
            <a:pPr marL="285750" indent="-285750">
              <a:buFont typeface="Arial" panose="020B0604020202020204" pitchFamily="34" charset="0"/>
              <a:buChar char="•"/>
            </a:pPr>
            <a:r>
              <a:rPr lang="en-US" sz="2400" dirty="0"/>
              <a:t>Each “car” is clickable.</a:t>
            </a:r>
          </a:p>
          <a:p>
            <a:pPr marL="285750" indent="-285750">
              <a:buFont typeface="Arial" panose="020B0604020202020204" pitchFamily="34" charset="0"/>
              <a:buChar char="•"/>
            </a:pPr>
            <a:r>
              <a:rPr lang="en-US" sz="2400" dirty="0"/>
              <a:t>Depending on the side of the click, the movement will be corresponding. </a:t>
            </a:r>
            <a:br>
              <a:rPr lang="en-US" sz="2400" dirty="0"/>
            </a:br>
            <a:r>
              <a:rPr lang="en-US" sz="2400" dirty="0"/>
              <a:t>(left-right/up-down)</a:t>
            </a:r>
          </a:p>
          <a:p>
            <a:pPr marL="285750" indent="-285750">
              <a:buFont typeface="Arial" panose="020B0604020202020204" pitchFamily="34" charset="0"/>
              <a:buChar char="•"/>
            </a:pPr>
            <a:r>
              <a:rPr lang="en-US" sz="2400" dirty="0"/>
              <a:t>Has a timer at the bottom that will update until you end the level by reaching the right most section with the red car.</a:t>
            </a:r>
          </a:p>
          <a:p>
            <a:pPr marL="285750" indent="-285750">
              <a:buFont typeface="Arial" panose="020B0604020202020204" pitchFamily="34" charset="0"/>
              <a:buChar char="•"/>
            </a:pPr>
            <a:r>
              <a:rPr lang="en-US" sz="2400" dirty="0"/>
              <a:t>Includes a Give Up button that takes you back to the main menu</a:t>
            </a:r>
          </a:p>
          <a:p>
            <a:pPr marL="285750" indent="-285750">
              <a:buFont typeface="Arial" panose="020B0604020202020204" pitchFamily="34" charset="0"/>
              <a:buChar char="•"/>
            </a:pPr>
            <a:r>
              <a:rPr lang="en-US" sz="2400" dirty="0"/>
              <a:t>*For demonstration the easy level was picked</a:t>
            </a:r>
          </a:p>
        </p:txBody>
      </p:sp>
      <p:pic>
        <p:nvPicPr>
          <p:cNvPr id="8" name="Content Placeholder 7">
            <a:extLst>
              <a:ext uri="{FF2B5EF4-FFF2-40B4-BE49-F238E27FC236}">
                <a16:creationId xmlns:a16="http://schemas.microsoft.com/office/drawing/2014/main" id="{8C5D4997-980A-454C-AFB7-47BE5BEA19EE}"/>
              </a:ext>
            </a:extLst>
          </p:cNvPr>
          <p:cNvPicPr>
            <a:picLocks noGrp="1" noChangeAspect="1"/>
          </p:cNvPicPr>
          <p:nvPr>
            <p:ph idx="1"/>
          </p:nvPr>
        </p:nvPicPr>
        <p:blipFill>
          <a:blip r:embed="rId2"/>
          <a:stretch>
            <a:fillRect/>
          </a:stretch>
        </p:blipFill>
        <p:spPr>
          <a:xfrm>
            <a:off x="838200" y="1690688"/>
            <a:ext cx="2447627" cy="4351338"/>
          </a:xfrm>
        </p:spPr>
      </p:pic>
    </p:spTree>
    <p:extLst>
      <p:ext uri="{BB962C8B-B14F-4D97-AF65-F5344CB8AC3E}">
        <p14:creationId xmlns:p14="http://schemas.microsoft.com/office/powerpoint/2010/main" val="29535998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2DEAB-9A0E-47AD-AB74-62ADF71379D6}"/>
              </a:ext>
            </a:extLst>
          </p:cNvPr>
          <p:cNvSpPr>
            <a:spLocks noGrp="1"/>
          </p:cNvSpPr>
          <p:nvPr>
            <p:ph type="title"/>
          </p:nvPr>
        </p:nvSpPr>
        <p:spPr/>
        <p:txBody>
          <a:bodyPr/>
          <a:lstStyle/>
          <a:p>
            <a:r>
              <a:rPr lang="en-US" dirty="0"/>
              <a:t>Code:</a:t>
            </a:r>
            <a:endParaRPr lang="LID4096" dirty="0"/>
          </a:p>
        </p:txBody>
      </p:sp>
      <p:sp>
        <p:nvSpPr>
          <p:cNvPr id="3" name="Content Placeholder 2">
            <a:extLst>
              <a:ext uri="{FF2B5EF4-FFF2-40B4-BE49-F238E27FC236}">
                <a16:creationId xmlns:a16="http://schemas.microsoft.com/office/drawing/2014/main" id="{E0427744-47D4-415F-8B8E-86EB35D7AC77}"/>
              </a:ext>
            </a:extLst>
          </p:cNvPr>
          <p:cNvSpPr>
            <a:spLocks noGrp="1"/>
          </p:cNvSpPr>
          <p:nvPr>
            <p:ph idx="1"/>
          </p:nvPr>
        </p:nvSpPr>
        <p:spPr/>
        <p:txBody>
          <a:bodyPr/>
          <a:lstStyle/>
          <a:p>
            <a:r>
              <a:rPr lang="en-US" dirty="0"/>
              <a:t>Game Activity is the main holder of the activity. It holds a reference to the Game Screen class elaborated upon in the next slide and a timer object from Java Utilities library.</a:t>
            </a:r>
          </a:p>
          <a:p>
            <a:r>
              <a:rPr lang="en-US" dirty="0"/>
              <a:t>On create we send the difficulty that we received via Intent into the Game Screen class and initiate it.</a:t>
            </a:r>
          </a:p>
          <a:p>
            <a:r>
              <a:rPr lang="en-US" dirty="0"/>
              <a:t>Right afterwards we initiate a timer runnable and update our </a:t>
            </a:r>
            <a:r>
              <a:rPr lang="en-US" dirty="0" err="1"/>
              <a:t>TextView</a:t>
            </a:r>
            <a:r>
              <a:rPr lang="en-US" dirty="0"/>
              <a:t> of the timer in the layout</a:t>
            </a:r>
          </a:p>
          <a:p>
            <a:r>
              <a:rPr lang="en-US" dirty="0"/>
              <a:t>Includes a </a:t>
            </a:r>
            <a:r>
              <a:rPr lang="en-US" dirty="0" err="1"/>
              <a:t>giveUp</a:t>
            </a:r>
            <a:r>
              <a:rPr lang="en-US" dirty="0"/>
              <a:t> function that simply closes the current activity, what sends us back into the main menu.</a:t>
            </a:r>
            <a:endParaRPr lang="LID4096" dirty="0"/>
          </a:p>
        </p:txBody>
      </p:sp>
    </p:spTree>
    <p:extLst>
      <p:ext uri="{BB962C8B-B14F-4D97-AF65-F5344CB8AC3E}">
        <p14:creationId xmlns:p14="http://schemas.microsoft.com/office/powerpoint/2010/main" val="911285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81135-2EA5-4015-8996-53F0B8DAF5E3}"/>
              </a:ext>
            </a:extLst>
          </p:cNvPr>
          <p:cNvSpPr>
            <a:spLocks noGrp="1"/>
          </p:cNvSpPr>
          <p:nvPr>
            <p:ph type="title"/>
          </p:nvPr>
        </p:nvSpPr>
        <p:spPr/>
        <p:txBody>
          <a:bodyPr/>
          <a:lstStyle/>
          <a:p>
            <a:r>
              <a:rPr lang="en-US" dirty="0"/>
              <a:t>Game Screen Class:</a:t>
            </a:r>
            <a:endParaRPr lang="LID4096" dirty="0"/>
          </a:p>
        </p:txBody>
      </p:sp>
      <p:sp>
        <p:nvSpPr>
          <p:cNvPr id="3" name="Content Placeholder 2">
            <a:extLst>
              <a:ext uri="{FF2B5EF4-FFF2-40B4-BE49-F238E27FC236}">
                <a16:creationId xmlns:a16="http://schemas.microsoft.com/office/drawing/2014/main" id="{7EC52EFC-8DE4-4158-8F8B-0A51606E9AB7}"/>
              </a:ext>
            </a:extLst>
          </p:cNvPr>
          <p:cNvSpPr>
            <a:spLocks noGrp="1"/>
          </p:cNvSpPr>
          <p:nvPr>
            <p:ph idx="1"/>
          </p:nvPr>
        </p:nvSpPr>
        <p:spPr/>
        <p:txBody>
          <a:bodyPr>
            <a:normAutofit fontScale="77500" lnSpcReduction="20000"/>
          </a:bodyPr>
          <a:lstStyle/>
          <a:p>
            <a:r>
              <a:rPr lang="en-US" dirty="0"/>
              <a:t>Custom class, extends </a:t>
            </a:r>
            <a:r>
              <a:rPr lang="en-US" dirty="0" err="1"/>
              <a:t>SurfaceView</a:t>
            </a:r>
            <a:r>
              <a:rPr lang="en-US" dirty="0"/>
              <a:t>.</a:t>
            </a:r>
          </a:p>
          <a:p>
            <a:r>
              <a:rPr lang="en-US" dirty="0"/>
              <a:t>Holds in it a reference to a Game World class (elaborated in the next slide) and a Game Thread to run it on a separate thread and smooth the animation.</a:t>
            </a:r>
          </a:p>
          <a:p>
            <a:r>
              <a:rPr lang="en-US" dirty="0"/>
              <a:t>Uses the Android Graphics Canvas</a:t>
            </a:r>
          </a:p>
          <a:p>
            <a:r>
              <a:rPr lang="en-US" dirty="0"/>
              <a:t>Has a </a:t>
            </a:r>
            <a:r>
              <a:rPr lang="en-US" dirty="0" err="1"/>
              <a:t>setDifficulty</a:t>
            </a:r>
            <a:r>
              <a:rPr lang="en-US" dirty="0"/>
              <a:t> function that uses the received difficulty from the Game Activity and sets it for further use.</a:t>
            </a:r>
          </a:p>
          <a:p>
            <a:r>
              <a:rPr lang="en-US" dirty="0"/>
              <a:t>Upon surface Creation we update it that it can redraw itself upon change and set the resolution of the game world by sending it the full screen size.</a:t>
            </a:r>
          </a:p>
          <a:p>
            <a:r>
              <a:rPr lang="en-US" dirty="0"/>
              <a:t>Then we start the thread.</a:t>
            </a:r>
          </a:p>
          <a:p>
            <a:r>
              <a:rPr lang="en-US" dirty="0"/>
              <a:t>The draw function sends the canvas over into the </a:t>
            </a:r>
            <a:r>
              <a:rPr lang="en-US" dirty="0" err="1"/>
              <a:t>gameworld</a:t>
            </a:r>
            <a:r>
              <a:rPr lang="en-US" dirty="0"/>
              <a:t> to be rendered and drawn on.</a:t>
            </a:r>
          </a:p>
          <a:p>
            <a:r>
              <a:rPr lang="en-US" dirty="0"/>
              <a:t>On Initialization via Init() we create the </a:t>
            </a:r>
            <a:r>
              <a:rPr lang="en-US" dirty="0" err="1"/>
              <a:t>GameWorld</a:t>
            </a:r>
            <a:r>
              <a:rPr lang="en-US" dirty="0"/>
              <a:t> by sending it context and the selected difficulty, we set the Touch listener onto the </a:t>
            </a:r>
            <a:r>
              <a:rPr lang="en-US" dirty="0" err="1"/>
              <a:t>gameworld</a:t>
            </a:r>
            <a:r>
              <a:rPr lang="en-US" dirty="0"/>
              <a:t>, add a callback and create the thread for the </a:t>
            </a:r>
            <a:r>
              <a:rPr lang="en-US" dirty="0" err="1"/>
              <a:t>gamescreen</a:t>
            </a:r>
            <a:r>
              <a:rPr lang="en-US" dirty="0"/>
              <a:t>.</a:t>
            </a:r>
          </a:p>
          <a:p>
            <a:endParaRPr lang="LID4096" dirty="0"/>
          </a:p>
        </p:txBody>
      </p:sp>
    </p:spTree>
    <p:extLst>
      <p:ext uri="{BB962C8B-B14F-4D97-AF65-F5344CB8AC3E}">
        <p14:creationId xmlns:p14="http://schemas.microsoft.com/office/powerpoint/2010/main" val="74710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E2632-0264-4125-80A8-70E2A104AD70}"/>
              </a:ext>
            </a:extLst>
          </p:cNvPr>
          <p:cNvSpPr>
            <a:spLocks noGrp="1"/>
          </p:cNvSpPr>
          <p:nvPr>
            <p:ph type="title"/>
          </p:nvPr>
        </p:nvSpPr>
        <p:spPr/>
        <p:txBody>
          <a:bodyPr/>
          <a:lstStyle/>
          <a:p>
            <a:r>
              <a:rPr lang="en-US" dirty="0"/>
              <a:t>Game World Class:</a:t>
            </a:r>
            <a:endParaRPr lang="LID4096" dirty="0"/>
          </a:p>
        </p:txBody>
      </p:sp>
      <p:sp>
        <p:nvSpPr>
          <p:cNvPr id="3" name="Content Placeholder 2">
            <a:extLst>
              <a:ext uri="{FF2B5EF4-FFF2-40B4-BE49-F238E27FC236}">
                <a16:creationId xmlns:a16="http://schemas.microsoft.com/office/drawing/2014/main" id="{AB7F021E-6F77-42BA-ABF6-AD62929CA97C}"/>
              </a:ext>
            </a:extLst>
          </p:cNvPr>
          <p:cNvSpPr>
            <a:spLocks noGrp="1"/>
          </p:cNvSpPr>
          <p:nvPr>
            <p:ph idx="1"/>
          </p:nvPr>
        </p:nvSpPr>
        <p:spPr/>
        <p:txBody>
          <a:bodyPr>
            <a:normAutofit fontScale="62500" lnSpcReduction="20000"/>
          </a:bodyPr>
          <a:lstStyle/>
          <a:p>
            <a:r>
              <a:rPr lang="en-US" dirty="0"/>
              <a:t>Creates the Board object, sets the difficulty, handles all the bitmaps, places the cars according to the difficulty, handles the movement matrix, handles the </a:t>
            </a:r>
            <a:r>
              <a:rPr lang="en-US" dirty="0" err="1"/>
              <a:t>onTouch</a:t>
            </a:r>
            <a:r>
              <a:rPr lang="en-US" dirty="0"/>
              <a:t>, checks the win condition.</a:t>
            </a:r>
          </a:p>
          <a:p>
            <a:r>
              <a:rPr lang="en-US" dirty="0"/>
              <a:t>On creation it receives a list of cars via the </a:t>
            </a:r>
            <a:r>
              <a:rPr lang="en-US" dirty="0" err="1"/>
              <a:t>LevelPicker</a:t>
            </a:r>
            <a:r>
              <a:rPr lang="en-US" dirty="0"/>
              <a:t> method that receives a </a:t>
            </a:r>
            <a:r>
              <a:rPr lang="en-US" dirty="0" err="1"/>
              <a:t>LevelsFactory</a:t>
            </a:r>
            <a:r>
              <a:rPr lang="en-US" dirty="0"/>
              <a:t> instance.</a:t>
            </a:r>
          </a:p>
          <a:p>
            <a:r>
              <a:rPr lang="en-US" dirty="0" err="1"/>
              <a:t>LevelPicker</a:t>
            </a:r>
            <a:r>
              <a:rPr lang="en-US" dirty="0"/>
              <a:t> – asks the </a:t>
            </a:r>
            <a:r>
              <a:rPr lang="en-US" dirty="0" err="1"/>
              <a:t>LevelsFactory</a:t>
            </a:r>
            <a:r>
              <a:rPr lang="en-US" dirty="0"/>
              <a:t> for the list of cars for a specific level and returns it.</a:t>
            </a:r>
          </a:p>
          <a:p>
            <a:r>
              <a:rPr lang="en-US" dirty="0" err="1"/>
              <a:t>renderWorld</a:t>
            </a:r>
            <a:r>
              <a:rPr lang="en-US" dirty="0"/>
              <a:t> – draws the background, then the board created at the start, then each vehicle in the list.</a:t>
            </a:r>
          </a:p>
          <a:p>
            <a:r>
              <a:rPr lang="en-US" dirty="0" err="1"/>
              <a:t>setResolution</a:t>
            </a:r>
            <a:r>
              <a:rPr lang="en-US" dirty="0"/>
              <a:t> – sets the resolution for the world according to the phone sizes, then handles the resolution of the cars via </a:t>
            </a:r>
            <a:r>
              <a:rPr lang="en-US" dirty="0" err="1"/>
              <a:t>HandleCars</a:t>
            </a:r>
            <a:r>
              <a:rPr lang="en-US" dirty="0"/>
              <a:t>().</a:t>
            </a:r>
          </a:p>
          <a:p>
            <a:r>
              <a:rPr lang="en-US" dirty="0" err="1"/>
              <a:t>HandleCars</a:t>
            </a:r>
            <a:r>
              <a:rPr lang="en-US" dirty="0"/>
              <a:t>() -  Sets the size for a block width for the cars to use, places them according to their appropriate X,Y position, sets the correct image and finds the main car. At the end, updates the placement matrix.</a:t>
            </a:r>
          </a:p>
          <a:p>
            <a:r>
              <a:rPr lang="en-US" dirty="0" err="1"/>
              <a:t>setTile</a:t>
            </a:r>
            <a:r>
              <a:rPr lang="en-US" dirty="0"/>
              <a:t> – returns the image corresponding to the car type</a:t>
            </a:r>
          </a:p>
          <a:p>
            <a:r>
              <a:rPr lang="en-US" dirty="0" err="1"/>
              <a:t>onTouch</a:t>
            </a:r>
            <a:r>
              <a:rPr lang="en-US" dirty="0"/>
              <a:t> – Depending on the action, it will either find the car that’s pressed on and handle its movement, or remove the temporary found car from its reference, check for win condition and then invalidate the scene to cause a </a:t>
            </a:r>
            <a:r>
              <a:rPr lang="en-US" dirty="0" err="1"/>
              <a:t>reDraw</a:t>
            </a:r>
            <a:r>
              <a:rPr lang="en-US" dirty="0"/>
              <a:t>.</a:t>
            </a:r>
          </a:p>
          <a:p>
            <a:r>
              <a:rPr lang="en-US" dirty="0" err="1"/>
              <a:t>checkWinCondition</a:t>
            </a:r>
            <a:r>
              <a:rPr lang="en-US" dirty="0"/>
              <a:t>() – checks via the matrix if the two blocks that have to be taken for a win are taken by the red car. If so it ends the activity, records the time and level name into the intent and sends it all into the End Of Game activity.</a:t>
            </a:r>
            <a:endParaRPr lang="LID4096" dirty="0"/>
          </a:p>
        </p:txBody>
      </p:sp>
    </p:spTree>
    <p:extLst>
      <p:ext uri="{BB962C8B-B14F-4D97-AF65-F5344CB8AC3E}">
        <p14:creationId xmlns:p14="http://schemas.microsoft.com/office/powerpoint/2010/main" val="9329261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D0178-BAE4-47F8-B8F3-6F2445D0E2D7}"/>
              </a:ext>
            </a:extLst>
          </p:cNvPr>
          <p:cNvSpPr>
            <a:spLocks noGrp="1"/>
          </p:cNvSpPr>
          <p:nvPr>
            <p:ph type="title"/>
          </p:nvPr>
        </p:nvSpPr>
        <p:spPr/>
        <p:txBody>
          <a:bodyPr/>
          <a:lstStyle/>
          <a:p>
            <a:r>
              <a:rPr lang="en-US" dirty="0"/>
              <a:t>Car Class:</a:t>
            </a:r>
            <a:endParaRPr lang="LID4096" dirty="0"/>
          </a:p>
        </p:txBody>
      </p:sp>
      <p:sp>
        <p:nvSpPr>
          <p:cNvPr id="3" name="Content Placeholder 2">
            <a:extLst>
              <a:ext uri="{FF2B5EF4-FFF2-40B4-BE49-F238E27FC236}">
                <a16:creationId xmlns:a16="http://schemas.microsoft.com/office/drawing/2014/main" id="{0B4167A9-63E1-488C-BA8F-D7B903441D2B}"/>
              </a:ext>
            </a:extLst>
          </p:cNvPr>
          <p:cNvSpPr>
            <a:spLocks noGrp="1"/>
          </p:cNvSpPr>
          <p:nvPr>
            <p:ph idx="1"/>
          </p:nvPr>
        </p:nvSpPr>
        <p:spPr/>
        <p:txBody>
          <a:bodyPr>
            <a:normAutofit fontScale="92500" lnSpcReduction="20000"/>
          </a:bodyPr>
          <a:lstStyle/>
          <a:p>
            <a:r>
              <a:rPr lang="en-US" dirty="0"/>
              <a:t>Has a starting X,Y position, its width, height and type.</a:t>
            </a:r>
            <a:br>
              <a:rPr lang="en-US" dirty="0"/>
            </a:br>
            <a:r>
              <a:rPr lang="en-US" dirty="0"/>
              <a:t>Also has a </a:t>
            </a:r>
            <a:r>
              <a:rPr lang="en-US" dirty="0" err="1"/>
              <a:t>blockWidth</a:t>
            </a:r>
            <a:r>
              <a:rPr lang="en-US" dirty="0"/>
              <a:t> and a </a:t>
            </a:r>
            <a:r>
              <a:rPr lang="en-US" dirty="0" err="1"/>
              <a:t>gridX</a:t>
            </a:r>
            <a:r>
              <a:rPr lang="en-US" dirty="0"/>
              <a:t> and </a:t>
            </a:r>
            <a:r>
              <a:rPr lang="en-US" dirty="0" err="1"/>
              <a:t>gridY</a:t>
            </a:r>
            <a:r>
              <a:rPr lang="en-US" dirty="0"/>
              <a:t> integers in it.</a:t>
            </a:r>
          </a:p>
          <a:p>
            <a:r>
              <a:rPr lang="en-US" dirty="0"/>
              <a:t>Draw() – receives a canvas and draws a rectangle according to the right size, using the image of the correct car type.</a:t>
            </a:r>
          </a:p>
          <a:p>
            <a:r>
              <a:rPr lang="en-US" dirty="0" err="1"/>
              <a:t>isInArea</a:t>
            </a:r>
            <a:r>
              <a:rPr lang="en-US" dirty="0"/>
              <a:t>() – used during the </a:t>
            </a:r>
            <a:r>
              <a:rPr lang="en-US" dirty="0" err="1"/>
              <a:t>onTouch</a:t>
            </a:r>
            <a:r>
              <a:rPr lang="en-US" dirty="0"/>
              <a:t> of the Game World class, it receives coordinates and compares them to the edges of the car, returning true if we hit it.</a:t>
            </a:r>
          </a:p>
          <a:p>
            <a:r>
              <a:rPr lang="en-US" dirty="0" err="1"/>
              <a:t>handleMovement</a:t>
            </a:r>
            <a:r>
              <a:rPr lang="en-US" dirty="0"/>
              <a:t>() – </a:t>
            </a:r>
            <a:r>
              <a:rPr lang="en-US" dirty="0" err="1"/>
              <a:t>recieves</a:t>
            </a:r>
            <a:r>
              <a:rPr lang="en-US" dirty="0"/>
              <a:t> the placement matrix and coordinates of the press. Depending on the type of car, it will handle its movement accordingly.</a:t>
            </a:r>
          </a:p>
          <a:p>
            <a:r>
              <a:rPr lang="en-US" dirty="0" err="1"/>
              <a:t>handleHorizontal</a:t>
            </a:r>
            <a:r>
              <a:rPr lang="en-US" dirty="0"/>
              <a:t>() – splits into two functions, </a:t>
            </a:r>
            <a:r>
              <a:rPr lang="en-US" dirty="0" err="1"/>
              <a:t>MoveLeft</a:t>
            </a:r>
            <a:r>
              <a:rPr lang="en-US" dirty="0"/>
              <a:t> or </a:t>
            </a:r>
            <a:r>
              <a:rPr lang="en-US" dirty="0" err="1"/>
              <a:t>MoveRight</a:t>
            </a:r>
            <a:r>
              <a:rPr lang="en-US" dirty="0"/>
              <a:t>, depending if we pressed to the left or right side of the center of the car.</a:t>
            </a:r>
          </a:p>
          <a:p>
            <a:r>
              <a:rPr lang="en-US" dirty="0" err="1"/>
              <a:t>handleVertical</a:t>
            </a:r>
            <a:r>
              <a:rPr lang="en-US" dirty="0"/>
              <a:t>() - does the same just with </a:t>
            </a:r>
            <a:r>
              <a:rPr lang="en-US" dirty="0" err="1"/>
              <a:t>MoveUp</a:t>
            </a:r>
            <a:r>
              <a:rPr lang="en-US" dirty="0"/>
              <a:t> or </a:t>
            </a:r>
            <a:r>
              <a:rPr lang="en-US" dirty="0" err="1"/>
              <a:t>MoveDown</a:t>
            </a:r>
            <a:r>
              <a:rPr lang="en-US" dirty="0"/>
              <a:t>.</a:t>
            </a:r>
          </a:p>
        </p:txBody>
      </p:sp>
    </p:spTree>
    <p:extLst>
      <p:ext uri="{BB962C8B-B14F-4D97-AF65-F5344CB8AC3E}">
        <p14:creationId xmlns:p14="http://schemas.microsoft.com/office/powerpoint/2010/main" val="1436071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FCE16-26E6-4107-B551-8C61D4156D6C}"/>
              </a:ext>
            </a:extLst>
          </p:cNvPr>
          <p:cNvSpPr>
            <a:spLocks noGrp="1"/>
          </p:cNvSpPr>
          <p:nvPr>
            <p:ph type="title"/>
          </p:nvPr>
        </p:nvSpPr>
        <p:spPr/>
        <p:txBody>
          <a:bodyPr/>
          <a:lstStyle/>
          <a:p>
            <a:r>
              <a:rPr lang="en-US" dirty="0"/>
              <a:t>Miscellaneous classes:</a:t>
            </a:r>
            <a:endParaRPr lang="LID4096" dirty="0"/>
          </a:p>
        </p:txBody>
      </p:sp>
      <p:sp>
        <p:nvSpPr>
          <p:cNvPr id="3" name="Content Placeholder 2">
            <a:extLst>
              <a:ext uri="{FF2B5EF4-FFF2-40B4-BE49-F238E27FC236}">
                <a16:creationId xmlns:a16="http://schemas.microsoft.com/office/drawing/2014/main" id="{3F8FCDEB-8345-4F80-B8C3-C96067C89A28}"/>
              </a:ext>
            </a:extLst>
          </p:cNvPr>
          <p:cNvSpPr>
            <a:spLocks noGrp="1"/>
          </p:cNvSpPr>
          <p:nvPr>
            <p:ph idx="1"/>
          </p:nvPr>
        </p:nvSpPr>
        <p:spPr/>
        <p:txBody>
          <a:bodyPr/>
          <a:lstStyle/>
          <a:p>
            <a:r>
              <a:rPr lang="en-US" dirty="0"/>
              <a:t>Board – has a reference to the square tile that is drawn on the background, gets the canvas, checks the size required and draws the correct amount of blocks</a:t>
            </a:r>
          </a:p>
          <a:p>
            <a:r>
              <a:rPr lang="en-US" dirty="0"/>
              <a:t>Common – custom class to handle calling bitmaps from Assets via asset manager. Quality of Life class. </a:t>
            </a:r>
          </a:p>
          <a:p>
            <a:r>
              <a:rPr lang="en-US" dirty="0" err="1"/>
              <a:t>LevelsFactory</a:t>
            </a:r>
            <a:r>
              <a:rPr lang="en-US" dirty="0"/>
              <a:t> – receives a call and returns a list of cars corresponding to a level. At the moment, all three levels are hard coded, manually created cars.</a:t>
            </a:r>
          </a:p>
          <a:p>
            <a:r>
              <a:rPr lang="en-US" dirty="0" err="1"/>
              <a:t>HighScoreObject</a:t>
            </a:r>
            <a:r>
              <a:rPr lang="en-US" dirty="0"/>
              <a:t> – holds a HashMap of two string values, time and name</a:t>
            </a:r>
            <a:endParaRPr lang="LID4096" dirty="0"/>
          </a:p>
        </p:txBody>
      </p:sp>
    </p:spTree>
    <p:extLst>
      <p:ext uri="{BB962C8B-B14F-4D97-AF65-F5344CB8AC3E}">
        <p14:creationId xmlns:p14="http://schemas.microsoft.com/office/powerpoint/2010/main" val="2879697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64773-5AB1-49BF-BCB4-D684757918AA}"/>
              </a:ext>
            </a:extLst>
          </p:cNvPr>
          <p:cNvSpPr>
            <a:spLocks noGrp="1"/>
          </p:cNvSpPr>
          <p:nvPr>
            <p:ph type="title"/>
          </p:nvPr>
        </p:nvSpPr>
        <p:spPr/>
        <p:txBody>
          <a:bodyPr/>
          <a:lstStyle/>
          <a:p>
            <a:r>
              <a:rPr lang="en-US" dirty="0"/>
              <a:t>End of Game Activity:</a:t>
            </a:r>
            <a:endParaRPr lang="LID4096" dirty="0"/>
          </a:p>
        </p:txBody>
      </p:sp>
      <p:pic>
        <p:nvPicPr>
          <p:cNvPr id="5" name="Content Placeholder 4">
            <a:extLst>
              <a:ext uri="{FF2B5EF4-FFF2-40B4-BE49-F238E27FC236}">
                <a16:creationId xmlns:a16="http://schemas.microsoft.com/office/drawing/2014/main" id="{C26F95B1-834D-4261-88E4-447391B28657}"/>
              </a:ext>
            </a:extLst>
          </p:cNvPr>
          <p:cNvPicPr>
            <a:picLocks noGrp="1" noChangeAspect="1"/>
          </p:cNvPicPr>
          <p:nvPr>
            <p:ph idx="1"/>
          </p:nvPr>
        </p:nvPicPr>
        <p:blipFill>
          <a:blip r:embed="rId2"/>
          <a:stretch>
            <a:fillRect/>
          </a:stretch>
        </p:blipFill>
        <p:spPr>
          <a:xfrm>
            <a:off x="838200" y="1690688"/>
            <a:ext cx="2447627" cy="4351338"/>
          </a:xfrm>
        </p:spPr>
      </p:pic>
      <p:sp>
        <p:nvSpPr>
          <p:cNvPr id="6" name="TextBox 5">
            <a:extLst>
              <a:ext uri="{FF2B5EF4-FFF2-40B4-BE49-F238E27FC236}">
                <a16:creationId xmlns:a16="http://schemas.microsoft.com/office/drawing/2014/main" id="{999AE74A-D33D-4258-BFE2-442A4F6F0122}"/>
              </a:ext>
            </a:extLst>
          </p:cNvPr>
          <p:cNvSpPr txBox="1"/>
          <p:nvPr/>
        </p:nvSpPr>
        <p:spPr>
          <a:xfrm>
            <a:off x="3975100" y="1690688"/>
            <a:ext cx="6019800" cy="3785652"/>
          </a:xfrm>
          <a:prstGeom prst="rect">
            <a:avLst/>
          </a:prstGeom>
          <a:noFill/>
        </p:spPr>
        <p:txBody>
          <a:bodyPr wrap="square" rtlCol="0">
            <a:spAutoFit/>
          </a:bodyPr>
          <a:lstStyle/>
          <a:p>
            <a:pPr marL="342900" indent="-342900">
              <a:buFont typeface="Arial" panose="020B0604020202020204" pitchFamily="34" charset="0"/>
              <a:buChar char="•"/>
            </a:pPr>
            <a:r>
              <a:rPr lang="en-US" sz="2400" dirty="0"/>
              <a:t>After completion of the level, we move to this screen</a:t>
            </a:r>
          </a:p>
          <a:p>
            <a:pPr marL="342900" indent="-342900">
              <a:buFont typeface="Arial" panose="020B0604020202020204" pitchFamily="34" charset="0"/>
              <a:buChar char="•"/>
            </a:pPr>
            <a:r>
              <a:rPr lang="en-US" sz="2400" dirty="0"/>
              <a:t>At the top we see the name of the level and the time it took us.</a:t>
            </a:r>
          </a:p>
          <a:p>
            <a:pPr marL="342900" indent="-342900">
              <a:buFont typeface="Arial" panose="020B0604020202020204" pitchFamily="34" charset="0"/>
              <a:buChar char="•"/>
            </a:pPr>
            <a:r>
              <a:rPr lang="en-US" sz="2400" dirty="0"/>
              <a:t>Below we can either insert our name and save our score to the Database</a:t>
            </a:r>
          </a:p>
          <a:p>
            <a:pPr marL="342900" indent="-342900">
              <a:buFont typeface="Arial" panose="020B0604020202020204" pitchFamily="34" charset="0"/>
              <a:buChar char="•"/>
            </a:pPr>
            <a:r>
              <a:rPr lang="en-US" sz="2400" dirty="0"/>
              <a:t>Or simply quit without saving</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 warning will be shown if you try saving without inserting a name.</a:t>
            </a:r>
          </a:p>
        </p:txBody>
      </p:sp>
    </p:spTree>
    <p:extLst>
      <p:ext uri="{BB962C8B-B14F-4D97-AF65-F5344CB8AC3E}">
        <p14:creationId xmlns:p14="http://schemas.microsoft.com/office/powerpoint/2010/main" val="542419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DCD6C-112B-4FF6-93F9-4505170DC9B7}"/>
              </a:ext>
            </a:extLst>
          </p:cNvPr>
          <p:cNvSpPr>
            <a:spLocks noGrp="1"/>
          </p:cNvSpPr>
          <p:nvPr>
            <p:ph type="title"/>
          </p:nvPr>
        </p:nvSpPr>
        <p:spPr/>
        <p:txBody>
          <a:bodyPr/>
          <a:lstStyle/>
          <a:p>
            <a:r>
              <a:rPr lang="en-US" dirty="0"/>
              <a:t>Application Description:</a:t>
            </a:r>
            <a:endParaRPr lang="LID4096" dirty="0"/>
          </a:p>
        </p:txBody>
      </p:sp>
      <p:sp>
        <p:nvSpPr>
          <p:cNvPr id="3" name="Content Placeholder 2">
            <a:extLst>
              <a:ext uri="{FF2B5EF4-FFF2-40B4-BE49-F238E27FC236}">
                <a16:creationId xmlns:a16="http://schemas.microsoft.com/office/drawing/2014/main" id="{5B1D5674-8840-4812-BDE8-8FC1CFE2FA6C}"/>
              </a:ext>
            </a:extLst>
          </p:cNvPr>
          <p:cNvSpPr>
            <a:spLocks noGrp="1"/>
          </p:cNvSpPr>
          <p:nvPr>
            <p:ph idx="1"/>
          </p:nvPr>
        </p:nvSpPr>
        <p:spPr/>
        <p:txBody>
          <a:bodyPr>
            <a:normAutofit/>
          </a:bodyPr>
          <a:lstStyle/>
          <a:p>
            <a:r>
              <a:rPr lang="en-US" dirty="0"/>
              <a:t>A “Rush Hour”* type game, using an abstract art style for its theme</a:t>
            </a:r>
          </a:p>
          <a:p>
            <a:r>
              <a:rPr lang="en-US" dirty="0"/>
              <a:t>Core Audience – kids ages 5 and above</a:t>
            </a:r>
          </a:p>
          <a:p>
            <a:r>
              <a:rPr lang="en-US" dirty="0"/>
              <a:t>Includes a connection to a database to keep high scores for comparison.</a:t>
            </a:r>
          </a:p>
          <a:p>
            <a:r>
              <a:rPr lang="en-US" dirty="0"/>
              <a:t>Fully localized for English and Hebrew audiences.</a:t>
            </a:r>
          </a:p>
          <a:p>
            <a:pPr marL="0" indent="0">
              <a:buNone/>
            </a:pPr>
            <a:endParaRPr lang="en-US" dirty="0"/>
          </a:p>
          <a:p>
            <a:pPr marL="0" indent="0">
              <a:buNone/>
            </a:pPr>
            <a:endParaRPr lang="en-US" dirty="0"/>
          </a:p>
          <a:p>
            <a:endParaRPr lang="en-US" dirty="0"/>
          </a:p>
          <a:p>
            <a:r>
              <a:rPr lang="en-US" sz="2000" dirty="0"/>
              <a:t>*Rush Hour is a game about moving a vehicle through a traffic jam puzzle to reach its end goal.</a:t>
            </a:r>
            <a:endParaRPr lang="LID4096" sz="2000" dirty="0"/>
          </a:p>
        </p:txBody>
      </p:sp>
    </p:spTree>
    <p:extLst>
      <p:ext uri="{BB962C8B-B14F-4D97-AF65-F5344CB8AC3E}">
        <p14:creationId xmlns:p14="http://schemas.microsoft.com/office/powerpoint/2010/main" val="37619228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A2550-CD0F-436A-9CF6-92FAA0842156}"/>
              </a:ext>
            </a:extLst>
          </p:cNvPr>
          <p:cNvSpPr>
            <a:spLocks noGrp="1"/>
          </p:cNvSpPr>
          <p:nvPr>
            <p:ph type="title"/>
          </p:nvPr>
        </p:nvSpPr>
        <p:spPr/>
        <p:txBody>
          <a:bodyPr/>
          <a:lstStyle/>
          <a:p>
            <a:r>
              <a:rPr lang="en-US" dirty="0"/>
              <a:t>Code:</a:t>
            </a:r>
            <a:endParaRPr lang="LID4096" dirty="0"/>
          </a:p>
        </p:txBody>
      </p:sp>
      <p:sp>
        <p:nvSpPr>
          <p:cNvPr id="3" name="Content Placeholder 2">
            <a:extLst>
              <a:ext uri="{FF2B5EF4-FFF2-40B4-BE49-F238E27FC236}">
                <a16:creationId xmlns:a16="http://schemas.microsoft.com/office/drawing/2014/main" id="{F7890579-CA85-4E1D-A757-B649F986C269}"/>
              </a:ext>
            </a:extLst>
          </p:cNvPr>
          <p:cNvSpPr>
            <a:spLocks noGrp="1"/>
          </p:cNvSpPr>
          <p:nvPr>
            <p:ph idx="1"/>
          </p:nvPr>
        </p:nvSpPr>
        <p:spPr/>
        <p:txBody>
          <a:bodyPr/>
          <a:lstStyle/>
          <a:p>
            <a:r>
              <a:rPr lang="en-US" dirty="0" err="1"/>
              <a:t>onCreate</a:t>
            </a:r>
            <a:r>
              <a:rPr lang="en-US" dirty="0"/>
              <a:t> it gets an instance of the </a:t>
            </a:r>
            <a:r>
              <a:rPr lang="en-US" dirty="0" err="1"/>
              <a:t>firestore</a:t>
            </a:r>
            <a:r>
              <a:rPr lang="en-US" dirty="0"/>
              <a:t> database should we need it, reads from the intent the name of the level and the amount of time it took and sets it on screen.</a:t>
            </a:r>
          </a:p>
          <a:p>
            <a:r>
              <a:rPr lang="en-US" dirty="0" err="1"/>
              <a:t>backToMenu</a:t>
            </a:r>
            <a:r>
              <a:rPr lang="en-US" dirty="0"/>
              <a:t>() – simply takes us back to the main menu</a:t>
            </a:r>
          </a:p>
          <a:p>
            <a:r>
              <a:rPr lang="en-US" dirty="0" err="1"/>
              <a:t>saveAndBackToMenu</a:t>
            </a:r>
            <a:r>
              <a:rPr lang="en-US" dirty="0"/>
              <a:t>() – gets the user name from the </a:t>
            </a:r>
            <a:r>
              <a:rPr lang="en-US" dirty="0" err="1"/>
              <a:t>textview</a:t>
            </a:r>
            <a:r>
              <a:rPr lang="en-US" dirty="0"/>
              <a:t> that the user was supposed to fill. If its empty, a toast warning will pop out and return. If it has a name, it creates a </a:t>
            </a:r>
            <a:r>
              <a:rPr lang="en-US" dirty="0" err="1"/>
              <a:t>highScoreObject</a:t>
            </a:r>
            <a:r>
              <a:rPr lang="en-US" dirty="0"/>
              <a:t> with the user name and the time that was sent over via the intent. After sending the high score to the database, it closes the activity, returning us to the main menu.</a:t>
            </a:r>
            <a:endParaRPr lang="LID4096" dirty="0"/>
          </a:p>
        </p:txBody>
      </p:sp>
    </p:spTree>
    <p:extLst>
      <p:ext uri="{BB962C8B-B14F-4D97-AF65-F5344CB8AC3E}">
        <p14:creationId xmlns:p14="http://schemas.microsoft.com/office/powerpoint/2010/main" val="23671574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02C5C9D-142D-43D2-A317-2B9B70FD693A}"/>
              </a:ext>
            </a:extLst>
          </p:cNvPr>
          <p:cNvSpPr>
            <a:spLocks noGrp="1"/>
          </p:cNvSpPr>
          <p:nvPr>
            <p:ph idx="1"/>
          </p:nvPr>
        </p:nvSpPr>
        <p:spPr/>
        <p:txBody>
          <a:bodyPr>
            <a:normAutofit/>
          </a:bodyPr>
          <a:lstStyle/>
          <a:p>
            <a:pPr marL="0" indent="0" algn="ctr">
              <a:buNone/>
            </a:pPr>
            <a:r>
              <a:rPr lang="en-US" sz="6600" dirty="0"/>
              <a:t>Thank you very much.</a:t>
            </a:r>
          </a:p>
          <a:p>
            <a:pPr marL="0" indent="0" algn="ctr">
              <a:buNone/>
            </a:pPr>
            <a:endParaRPr lang="en-US" sz="6600" dirty="0"/>
          </a:p>
          <a:p>
            <a:pPr marL="0" indent="0" algn="ctr">
              <a:buNone/>
            </a:pPr>
            <a:r>
              <a:rPr lang="en-US" sz="6600" dirty="0"/>
              <a:t>Any questions?</a:t>
            </a:r>
            <a:endParaRPr lang="LID4096" sz="6600" dirty="0"/>
          </a:p>
        </p:txBody>
      </p:sp>
    </p:spTree>
    <p:extLst>
      <p:ext uri="{BB962C8B-B14F-4D97-AF65-F5344CB8AC3E}">
        <p14:creationId xmlns:p14="http://schemas.microsoft.com/office/powerpoint/2010/main" val="3842603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74FCD-1802-4373-8AA1-20004686C4FA}"/>
              </a:ext>
            </a:extLst>
          </p:cNvPr>
          <p:cNvSpPr>
            <a:spLocks noGrp="1"/>
          </p:cNvSpPr>
          <p:nvPr>
            <p:ph type="title"/>
          </p:nvPr>
        </p:nvSpPr>
        <p:spPr/>
        <p:txBody>
          <a:bodyPr/>
          <a:lstStyle/>
          <a:p>
            <a:r>
              <a:rPr lang="en-US" dirty="0"/>
              <a:t>Video Demonstration (In Hebrew)</a:t>
            </a:r>
            <a:endParaRPr lang="LID4096" dirty="0"/>
          </a:p>
        </p:txBody>
      </p:sp>
      <p:pic>
        <p:nvPicPr>
          <p:cNvPr id="10" name="CyberRushHourVideo">
            <a:hlinkClick r:id="" action="ppaction://media"/>
            <a:extLst>
              <a:ext uri="{FF2B5EF4-FFF2-40B4-BE49-F238E27FC236}">
                <a16:creationId xmlns:a16="http://schemas.microsoft.com/office/drawing/2014/main" id="{AA007F00-F597-47E7-A4CC-F2A2170D401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1758017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50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8F83E-5442-4C73-BDE6-272BEAC615CC}"/>
              </a:ext>
            </a:extLst>
          </p:cNvPr>
          <p:cNvSpPr>
            <a:spLocks noGrp="1"/>
          </p:cNvSpPr>
          <p:nvPr>
            <p:ph type="title"/>
          </p:nvPr>
        </p:nvSpPr>
        <p:spPr/>
        <p:txBody>
          <a:bodyPr/>
          <a:lstStyle/>
          <a:p>
            <a:r>
              <a:rPr lang="en-US" dirty="0"/>
              <a:t>Application Activities Flowchart:</a:t>
            </a:r>
            <a:br>
              <a:rPr lang="en-US" dirty="0"/>
            </a:br>
            <a:r>
              <a:rPr lang="en-US" sz="2400" dirty="0"/>
              <a:t>*Every cell will be elaborated upon in further slides</a:t>
            </a:r>
            <a:endParaRPr lang="LID4096" dirty="0"/>
          </a:p>
        </p:txBody>
      </p:sp>
      <p:pic>
        <p:nvPicPr>
          <p:cNvPr id="5" name="Content Placeholder 4">
            <a:extLst>
              <a:ext uri="{FF2B5EF4-FFF2-40B4-BE49-F238E27FC236}">
                <a16:creationId xmlns:a16="http://schemas.microsoft.com/office/drawing/2014/main" id="{D46348A7-11C0-4513-BBE2-379F23A0CA7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7025" y="1962944"/>
            <a:ext cx="6457950" cy="4076700"/>
          </a:xfrm>
        </p:spPr>
      </p:pic>
    </p:spTree>
    <p:extLst>
      <p:ext uri="{BB962C8B-B14F-4D97-AF65-F5344CB8AC3E}">
        <p14:creationId xmlns:p14="http://schemas.microsoft.com/office/powerpoint/2010/main" val="941722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FD665-6B00-4503-B26A-20E6E09A561F}"/>
              </a:ext>
            </a:extLst>
          </p:cNvPr>
          <p:cNvSpPr>
            <a:spLocks noGrp="1"/>
          </p:cNvSpPr>
          <p:nvPr>
            <p:ph type="title"/>
          </p:nvPr>
        </p:nvSpPr>
        <p:spPr/>
        <p:txBody>
          <a:bodyPr/>
          <a:lstStyle/>
          <a:p>
            <a:r>
              <a:rPr lang="en-US" dirty="0"/>
              <a:t>The Main Activity:</a:t>
            </a:r>
            <a:endParaRPr lang="LID4096" dirty="0"/>
          </a:p>
        </p:txBody>
      </p:sp>
      <p:sp>
        <p:nvSpPr>
          <p:cNvPr id="6" name="TextBox 5">
            <a:extLst>
              <a:ext uri="{FF2B5EF4-FFF2-40B4-BE49-F238E27FC236}">
                <a16:creationId xmlns:a16="http://schemas.microsoft.com/office/drawing/2014/main" id="{5B575332-DF60-43EE-8619-CC4960356CC0}"/>
              </a:ext>
            </a:extLst>
          </p:cNvPr>
          <p:cNvSpPr txBox="1"/>
          <p:nvPr/>
        </p:nvSpPr>
        <p:spPr>
          <a:xfrm>
            <a:off x="3708400" y="1690688"/>
            <a:ext cx="8064500" cy="3416320"/>
          </a:xfrm>
          <a:prstGeom prst="rect">
            <a:avLst/>
          </a:prstGeom>
          <a:noFill/>
        </p:spPr>
        <p:txBody>
          <a:bodyPr wrap="square" rtlCol="0">
            <a:spAutoFit/>
          </a:bodyPr>
          <a:lstStyle/>
          <a:p>
            <a:pPr marL="342900" indent="-342900">
              <a:buFont typeface="Arial" panose="020B0604020202020204" pitchFamily="34" charset="0"/>
              <a:buChar char="•"/>
            </a:pPr>
            <a:r>
              <a:rPr lang="en-US" sz="2400" dirty="0"/>
              <a:t>The main menu, first screen you see upon launch.</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Includes the game logo and three buttons.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“New game” takes us to the Level pick activity</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“High Scores” takes us to high scores level pick activity</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“Quit” closes the application</a:t>
            </a:r>
          </a:p>
        </p:txBody>
      </p:sp>
      <p:pic>
        <p:nvPicPr>
          <p:cNvPr id="12" name="Content Placeholder 11">
            <a:extLst>
              <a:ext uri="{FF2B5EF4-FFF2-40B4-BE49-F238E27FC236}">
                <a16:creationId xmlns:a16="http://schemas.microsoft.com/office/drawing/2014/main" id="{DC022BED-FF0E-4CB4-95E5-FA5F5EB07BE2}"/>
              </a:ext>
            </a:extLst>
          </p:cNvPr>
          <p:cNvPicPr>
            <a:picLocks noGrp="1" noChangeAspect="1"/>
          </p:cNvPicPr>
          <p:nvPr>
            <p:ph idx="1"/>
          </p:nvPr>
        </p:nvPicPr>
        <p:blipFill>
          <a:blip r:embed="rId2"/>
          <a:stretch>
            <a:fillRect/>
          </a:stretch>
        </p:blipFill>
        <p:spPr>
          <a:xfrm>
            <a:off x="841673" y="1690688"/>
            <a:ext cx="2447627" cy="4351338"/>
          </a:xfrm>
        </p:spPr>
      </p:pic>
    </p:spTree>
    <p:extLst>
      <p:ext uri="{BB962C8B-B14F-4D97-AF65-F5344CB8AC3E}">
        <p14:creationId xmlns:p14="http://schemas.microsoft.com/office/powerpoint/2010/main" val="1464786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3EFAA-CECB-446B-A182-6A1FF605BA4B}"/>
              </a:ext>
            </a:extLst>
          </p:cNvPr>
          <p:cNvSpPr>
            <a:spLocks noGrp="1"/>
          </p:cNvSpPr>
          <p:nvPr>
            <p:ph type="title"/>
          </p:nvPr>
        </p:nvSpPr>
        <p:spPr/>
        <p:txBody>
          <a:bodyPr/>
          <a:lstStyle/>
          <a:p>
            <a:r>
              <a:rPr lang="en-US" dirty="0"/>
              <a:t>Code:</a:t>
            </a:r>
            <a:endParaRPr lang="LID4096" dirty="0"/>
          </a:p>
        </p:txBody>
      </p:sp>
      <p:sp>
        <p:nvSpPr>
          <p:cNvPr id="3" name="Content Placeholder 2">
            <a:extLst>
              <a:ext uri="{FF2B5EF4-FFF2-40B4-BE49-F238E27FC236}">
                <a16:creationId xmlns:a16="http://schemas.microsoft.com/office/drawing/2014/main" id="{18248B9B-523E-4D29-955C-8AA940BA7DF3}"/>
              </a:ext>
            </a:extLst>
          </p:cNvPr>
          <p:cNvSpPr>
            <a:spLocks noGrp="1"/>
          </p:cNvSpPr>
          <p:nvPr>
            <p:ph idx="1"/>
          </p:nvPr>
        </p:nvSpPr>
        <p:spPr/>
        <p:txBody>
          <a:bodyPr/>
          <a:lstStyle/>
          <a:p>
            <a:r>
              <a:rPr lang="en-US" dirty="0"/>
              <a:t>Includes a basic </a:t>
            </a:r>
            <a:r>
              <a:rPr lang="en-US" dirty="0" err="1"/>
              <a:t>onCreate</a:t>
            </a:r>
            <a:r>
              <a:rPr lang="en-US" dirty="0"/>
              <a:t> and three methods, one for each button.</a:t>
            </a:r>
          </a:p>
          <a:p>
            <a:r>
              <a:rPr lang="en-US" dirty="0"/>
              <a:t>Each button (outside of Exit) creates an intent and leads to the corresponding activity.</a:t>
            </a:r>
          </a:p>
          <a:p>
            <a:r>
              <a:rPr lang="en-US" dirty="0"/>
              <a:t>Example – switching to game scene:</a:t>
            </a:r>
          </a:p>
          <a:p>
            <a:endParaRPr lang="LID4096" dirty="0"/>
          </a:p>
        </p:txBody>
      </p:sp>
      <p:sp>
        <p:nvSpPr>
          <p:cNvPr id="5" name="Rectangle 2">
            <a:extLst>
              <a:ext uri="{FF2B5EF4-FFF2-40B4-BE49-F238E27FC236}">
                <a16:creationId xmlns:a16="http://schemas.microsoft.com/office/drawing/2014/main" id="{0019FA58-7ECC-4039-AB25-05BE159A1999}"/>
              </a:ext>
            </a:extLst>
          </p:cNvPr>
          <p:cNvSpPr>
            <a:spLocks noChangeArrowheads="1"/>
          </p:cNvSpPr>
          <p:nvPr/>
        </p:nvSpPr>
        <p:spPr bwMode="auto">
          <a:xfrm>
            <a:off x="838200" y="4001294"/>
            <a:ext cx="7658100" cy="107721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LID4096" altLang="LID4096" sz="1600" b="0" i="0" u="none" strike="noStrike" cap="none" normalizeH="0" baseline="0" dirty="0">
                <a:ln>
                  <a:noFill/>
                </a:ln>
                <a:solidFill>
                  <a:srgbClr val="CC7832"/>
                </a:solidFill>
                <a:effectLst/>
                <a:latin typeface="Arial Unicode MS" panose="020B0604020202020204" pitchFamily="34" charset="-128"/>
                <a:ea typeface="JetBrains Mono"/>
              </a:rPr>
              <a:t>public void </a:t>
            </a:r>
            <a:r>
              <a:rPr kumimoji="0" lang="LID4096" altLang="LID4096" sz="1600" b="0" i="0" u="none" strike="noStrike" cap="none" normalizeH="0" baseline="0" dirty="0">
                <a:ln>
                  <a:noFill/>
                </a:ln>
                <a:solidFill>
                  <a:srgbClr val="FFC66D"/>
                </a:solidFill>
                <a:effectLst/>
                <a:latin typeface="Arial Unicode MS" panose="020B0604020202020204" pitchFamily="34" charset="-128"/>
                <a:ea typeface="JetBrains Mono"/>
              </a:rPr>
              <a:t>switchToGameScene</a:t>
            </a:r>
            <a:r>
              <a:rPr kumimoji="0" lang="LID4096" altLang="LID4096" sz="1600" b="0" i="0" u="none" strike="noStrike" cap="none" normalizeH="0" baseline="0" dirty="0">
                <a:ln>
                  <a:noFill/>
                </a:ln>
                <a:solidFill>
                  <a:srgbClr val="A9B7C6"/>
                </a:solidFill>
                <a:effectLst/>
                <a:latin typeface="Arial Unicode MS" panose="020B0604020202020204" pitchFamily="34" charset="-128"/>
                <a:ea typeface="JetBrains Mono"/>
              </a:rPr>
              <a:t>(View view){</a:t>
            </a:r>
            <a:br>
              <a:rPr kumimoji="0" lang="LID4096" altLang="LID4096" sz="1600" b="0" i="0" u="none" strike="noStrike" cap="none" normalizeH="0" baseline="0" dirty="0">
                <a:ln>
                  <a:noFill/>
                </a:ln>
                <a:solidFill>
                  <a:srgbClr val="A9B7C6"/>
                </a:solidFill>
                <a:effectLst/>
                <a:latin typeface="Arial Unicode MS" panose="020B0604020202020204" pitchFamily="34" charset="-128"/>
                <a:ea typeface="JetBrains Mono"/>
              </a:rPr>
            </a:br>
            <a:r>
              <a:rPr kumimoji="0" lang="LID4096" altLang="LID4096" sz="1600" b="0" i="0" u="none" strike="noStrike" cap="none" normalizeH="0" baseline="0" dirty="0">
                <a:ln>
                  <a:noFill/>
                </a:ln>
                <a:solidFill>
                  <a:srgbClr val="A9B7C6"/>
                </a:solidFill>
                <a:effectLst/>
                <a:latin typeface="Arial Unicode MS" panose="020B0604020202020204" pitchFamily="34" charset="-128"/>
                <a:ea typeface="JetBrains Mono"/>
              </a:rPr>
              <a:t>    Intent intent = </a:t>
            </a:r>
            <a:r>
              <a:rPr kumimoji="0" lang="LID4096" altLang="LID4096" sz="1600" b="0" i="0" u="none" strike="noStrike" cap="none" normalizeH="0" baseline="0" dirty="0">
                <a:ln>
                  <a:noFill/>
                </a:ln>
                <a:solidFill>
                  <a:srgbClr val="CC7832"/>
                </a:solidFill>
                <a:effectLst/>
                <a:latin typeface="Arial Unicode MS" panose="020B0604020202020204" pitchFamily="34" charset="-128"/>
                <a:ea typeface="JetBrains Mono"/>
              </a:rPr>
              <a:t>new </a:t>
            </a:r>
            <a:r>
              <a:rPr kumimoji="0" lang="LID4096" altLang="LID4096" sz="1600" b="0" i="0" u="none" strike="noStrike" cap="none" normalizeH="0" baseline="0" dirty="0">
                <a:ln>
                  <a:noFill/>
                </a:ln>
                <a:solidFill>
                  <a:srgbClr val="A9B7C6"/>
                </a:solidFill>
                <a:effectLst/>
                <a:latin typeface="Arial Unicode MS" panose="020B0604020202020204" pitchFamily="34" charset="-128"/>
                <a:ea typeface="JetBrains Mono"/>
              </a:rPr>
              <a:t>Intent(</a:t>
            </a:r>
            <a:r>
              <a:rPr kumimoji="0" lang="LID4096" altLang="LID4096" sz="1600" b="0" i="0" u="none" strike="noStrike" cap="none" normalizeH="0" baseline="0" dirty="0">
                <a:ln>
                  <a:noFill/>
                </a:ln>
                <a:solidFill>
                  <a:srgbClr val="CC7832"/>
                </a:solidFill>
                <a:effectLst/>
                <a:latin typeface="Arial Unicode MS" panose="020B0604020202020204" pitchFamily="34" charset="-128"/>
                <a:ea typeface="JetBrains Mono"/>
              </a:rPr>
              <a:t>this, </a:t>
            </a:r>
            <a:r>
              <a:rPr kumimoji="0" lang="LID4096" altLang="LID4096" sz="1600" b="0" i="0" u="none" strike="noStrike" cap="none" normalizeH="0" baseline="0" dirty="0">
                <a:ln>
                  <a:noFill/>
                </a:ln>
                <a:solidFill>
                  <a:srgbClr val="A9B7C6"/>
                </a:solidFill>
                <a:effectLst/>
                <a:latin typeface="Arial Unicode MS" panose="020B0604020202020204" pitchFamily="34" charset="-128"/>
                <a:ea typeface="JetBrains Mono"/>
              </a:rPr>
              <a:t>LevelPickActivity.</a:t>
            </a:r>
            <a:r>
              <a:rPr kumimoji="0" lang="LID4096" altLang="LID4096" sz="1600" b="0" i="0" u="none" strike="noStrike" cap="none" normalizeH="0" baseline="0" dirty="0">
                <a:ln>
                  <a:noFill/>
                </a:ln>
                <a:solidFill>
                  <a:srgbClr val="CC7832"/>
                </a:solidFill>
                <a:effectLst/>
                <a:latin typeface="Arial Unicode MS" panose="020B0604020202020204" pitchFamily="34" charset="-128"/>
                <a:ea typeface="JetBrains Mono"/>
              </a:rPr>
              <a:t>class</a:t>
            </a:r>
            <a:r>
              <a:rPr kumimoji="0" lang="LID4096" altLang="LID4096" sz="1600" b="0" i="0" u="none" strike="noStrike" cap="none" normalizeH="0" baseline="0" dirty="0">
                <a:ln>
                  <a:noFill/>
                </a:ln>
                <a:solidFill>
                  <a:srgbClr val="A9B7C6"/>
                </a:solidFill>
                <a:effectLst/>
                <a:latin typeface="Arial Unicode MS" panose="020B0604020202020204" pitchFamily="34" charset="-128"/>
                <a:ea typeface="JetBrains Mono"/>
              </a:rPr>
              <a:t>)</a:t>
            </a:r>
            <a:r>
              <a:rPr kumimoji="0" lang="LID4096" altLang="LID4096" sz="1600" b="0" i="0" u="none" strike="noStrike" cap="none" normalizeH="0" baseline="0" dirty="0">
                <a:ln>
                  <a:noFill/>
                </a:ln>
                <a:solidFill>
                  <a:srgbClr val="CC7832"/>
                </a:solidFill>
                <a:effectLst/>
                <a:latin typeface="Arial Unicode MS" panose="020B0604020202020204" pitchFamily="34" charset="-128"/>
                <a:ea typeface="JetBrains Mono"/>
              </a:rPr>
              <a:t>;</a:t>
            </a:r>
            <a:br>
              <a:rPr kumimoji="0" lang="LID4096" altLang="LID4096" sz="1600" b="0" i="0" u="none" strike="noStrike" cap="none" normalizeH="0" baseline="0" dirty="0">
                <a:ln>
                  <a:noFill/>
                </a:ln>
                <a:solidFill>
                  <a:srgbClr val="CC7832"/>
                </a:solidFill>
                <a:effectLst/>
                <a:latin typeface="Arial Unicode MS" panose="020B0604020202020204" pitchFamily="34" charset="-128"/>
                <a:ea typeface="JetBrains Mono"/>
              </a:rPr>
            </a:br>
            <a:r>
              <a:rPr kumimoji="0" lang="LID4096" altLang="LID4096" sz="1600" b="0" i="0" u="none" strike="noStrike" cap="none" normalizeH="0" baseline="0" dirty="0">
                <a:ln>
                  <a:noFill/>
                </a:ln>
                <a:solidFill>
                  <a:srgbClr val="CC7832"/>
                </a:solidFill>
                <a:effectLst/>
                <a:latin typeface="Arial Unicode MS" panose="020B0604020202020204" pitchFamily="34" charset="-128"/>
                <a:ea typeface="JetBrains Mono"/>
              </a:rPr>
              <a:t>    </a:t>
            </a:r>
            <a:r>
              <a:rPr kumimoji="0" lang="LID4096" altLang="LID4096" sz="1600" b="0" i="0" u="none" strike="noStrike" cap="none" normalizeH="0" baseline="0" dirty="0">
                <a:ln>
                  <a:noFill/>
                </a:ln>
                <a:solidFill>
                  <a:srgbClr val="A9B7C6"/>
                </a:solidFill>
                <a:effectLst/>
                <a:latin typeface="Arial Unicode MS" panose="020B0604020202020204" pitchFamily="34" charset="-128"/>
                <a:ea typeface="JetBrains Mono"/>
              </a:rPr>
              <a:t>startActivity(intent)</a:t>
            </a:r>
            <a:r>
              <a:rPr kumimoji="0" lang="LID4096" altLang="LID4096" sz="1600" b="0" i="0" u="none" strike="noStrike" cap="none" normalizeH="0" baseline="0" dirty="0">
                <a:ln>
                  <a:noFill/>
                </a:ln>
                <a:solidFill>
                  <a:srgbClr val="CC7832"/>
                </a:solidFill>
                <a:effectLst/>
                <a:latin typeface="Arial Unicode MS" panose="020B0604020202020204" pitchFamily="34" charset="-128"/>
                <a:ea typeface="JetBrains Mono"/>
              </a:rPr>
              <a:t>;</a:t>
            </a:r>
            <a:br>
              <a:rPr kumimoji="0" lang="LID4096" altLang="LID4096" sz="1600" b="0" i="0" u="none" strike="noStrike" cap="none" normalizeH="0" baseline="0" dirty="0">
                <a:ln>
                  <a:noFill/>
                </a:ln>
                <a:solidFill>
                  <a:srgbClr val="CC7832"/>
                </a:solidFill>
                <a:effectLst/>
                <a:latin typeface="Arial Unicode MS" panose="020B0604020202020204" pitchFamily="34" charset="-128"/>
                <a:ea typeface="JetBrains Mono"/>
              </a:rPr>
            </a:br>
            <a:r>
              <a:rPr kumimoji="0" lang="LID4096" altLang="LID4096" sz="1600" b="0" i="0" u="none" strike="noStrike" cap="none" normalizeH="0" baseline="0" dirty="0">
                <a:ln>
                  <a:noFill/>
                </a:ln>
                <a:solidFill>
                  <a:srgbClr val="A9B7C6"/>
                </a:solidFill>
                <a:effectLst/>
                <a:latin typeface="Arial Unicode MS" panose="020B0604020202020204" pitchFamily="34" charset="-128"/>
                <a:ea typeface="JetBrains Mono"/>
              </a:rPr>
              <a:t>}</a:t>
            </a:r>
            <a:endParaRPr kumimoji="0" lang="LID4096" altLang="LID4096"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58381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B3C74-FE7B-4333-BACC-E3AE188B78D1}"/>
              </a:ext>
            </a:extLst>
          </p:cNvPr>
          <p:cNvSpPr>
            <a:spLocks noGrp="1"/>
          </p:cNvSpPr>
          <p:nvPr>
            <p:ph type="title"/>
          </p:nvPr>
        </p:nvSpPr>
        <p:spPr/>
        <p:txBody>
          <a:bodyPr/>
          <a:lstStyle/>
          <a:p>
            <a:r>
              <a:rPr lang="en-US" dirty="0"/>
              <a:t>High Scores Level Pick Activity:</a:t>
            </a:r>
            <a:endParaRPr lang="LID4096" dirty="0"/>
          </a:p>
        </p:txBody>
      </p:sp>
      <p:sp>
        <p:nvSpPr>
          <p:cNvPr id="12" name="TextBox 11">
            <a:extLst>
              <a:ext uri="{FF2B5EF4-FFF2-40B4-BE49-F238E27FC236}">
                <a16:creationId xmlns:a16="http://schemas.microsoft.com/office/drawing/2014/main" id="{EE4633DB-8152-4BF1-A233-C752742DD5B2}"/>
              </a:ext>
            </a:extLst>
          </p:cNvPr>
          <p:cNvSpPr txBox="1"/>
          <p:nvPr/>
        </p:nvSpPr>
        <p:spPr>
          <a:xfrm>
            <a:off x="3886200" y="1690688"/>
            <a:ext cx="6743700" cy="1938992"/>
          </a:xfrm>
          <a:prstGeom prst="rect">
            <a:avLst/>
          </a:prstGeom>
          <a:noFill/>
        </p:spPr>
        <p:txBody>
          <a:bodyPr wrap="square" rtlCol="0">
            <a:spAutoFit/>
          </a:bodyPr>
          <a:lstStyle/>
          <a:p>
            <a:pPr marL="342900" indent="-342900">
              <a:buFont typeface="Arial" panose="020B0604020202020204" pitchFamily="34" charset="0"/>
              <a:buChar char="•"/>
            </a:pPr>
            <a:r>
              <a:rPr lang="en-US" sz="2400" dirty="0"/>
              <a:t>Connects to the Firebase Database</a:t>
            </a:r>
          </a:p>
          <a:p>
            <a:pPr marL="342900" indent="-342900">
              <a:buFont typeface="Arial" panose="020B0604020202020204" pitchFamily="34" charset="0"/>
              <a:buChar char="•"/>
            </a:pPr>
            <a:r>
              <a:rPr lang="en-US" sz="2400" dirty="0"/>
              <a:t>Downloads all available level names</a:t>
            </a:r>
          </a:p>
          <a:p>
            <a:pPr marL="342900" indent="-342900">
              <a:buFont typeface="Arial" panose="020B0604020202020204" pitchFamily="34" charset="0"/>
              <a:buChar char="•"/>
            </a:pPr>
            <a:r>
              <a:rPr lang="en-US" sz="2400" dirty="0"/>
              <a:t>Creates a clickable instance of each level name</a:t>
            </a:r>
          </a:p>
          <a:p>
            <a:pPr marL="342900" indent="-342900">
              <a:buFont typeface="Arial" panose="020B0604020202020204" pitchFamily="34" charset="0"/>
              <a:buChar char="•"/>
            </a:pPr>
            <a:r>
              <a:rPr lang="en-US" sz="2400" dirty="0"/>
              <a:t>Upon clicking on a chosen level, switches to the High Scores activity</a:t>
            </a:r>
            <a:endParaRPr lang="LID4096" sz="2400" dirty="0"/>
          </a:p>
        </p:txBody>
      </p:sp>
      <p:pic>
        <p:nvPicPr>
          <p:cNvPr id="10" name="Content Placeholder 9">
            <a:extLst>
              <a:ext uri="{FF2B5EF4-FFF2-40B4-BE49-F238E27FC236}">
                <a16:creationId xmlns:a16="http://schemas.microsoft.com/office/drawing/2014/main" id="{07E881B2-C861-4455-935A-CBE019D2498E}"/>
              </a:ext>
            </a:extLst>
          </p:cNvPr>
          <p:cNvPicPr>
            <a:picLocks noGrp="1" noChangeAspect="1"/>
          </p:cNvPicPr>
          <p:nvPr>
            <p:ph idx="1"/>
          </p:nvPr>
        </p:nvPicPr>
        <p:blipFill>
          <a:blip r:embed="rId2"/>
          <a:stretch>
            <a:fillRect/>
          </a:stretch>
        </p:blipFill>
        <p:spPr>
          <a:xfrm>
            <a:off x="838200" y="1690688"/>
            <a:ext cx="2447627" cy="4351338"/>
          </a:xfrm>
        </p:spPr>
      </p:pic>
    </p:spTree>
    <p:extLst>
      <p:ext uri="{BB962C8B-B14F-4D97-AF65-F5344CB8AC3E}">
        <p14:creationId xmlns:p14="http://schemas.microsoft.com/office/powerpoint/2010/main" val="3868994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BC7C0-5FF1-4BC1-B51B-B1549E1A8AAC}"/>
              </a:ext>
            </a:extLst>
          </p:cNvPr>
          <p:cNvSpPr>
            <a:spLocks noGrp="1"/>
          </p:cNvSpPr>
          <p:nvPr>
            <p:ph type="title"/>
          </p:nvPr>
        </p:nvSpPr>
        <p:spPr/>
        <p:txBody>
          <a:bodyPr/>
          <a:lstStyle/>
          <a:p>
            <a:r>
              <a:rPr lang="en-US" dirty="0"/>
              <a:t>Code:</a:t>
            </a:r>
            <a:endParaRPr lang="LID4096" dirty="0"/>
          </a:p>
        </p:txBody>
      </p:sp>
      <p:sp>
        <p:nvSpPr>
          <p:cNvPr id="3" name="Content Placeholder 2">
            <a:extLst>
              <a:ext uri="{FF2B5EF4-FFF2-40B4-BE49-F238E27FC236}">
                <a16:creationId xmlns:a16="http://schemas.microsoft.com/office/drawing/2014/main" id="{80253CEC-F2D8-416C-B0B6-8B40E521A953}"/>
              </a:ext>
            </a:extLst>
          </p:cNvPr>
          <p:cNvSpPr>
            <a:spLocks noGrp="1"/>
          </p:cNvSpPr>
          <p:nvPr>
            <p:ph idx="1"/>
          </p:nvPr>
        </p:nvSpPr>
        <p:spPr/>
        <p:txBody>
          <a:bodyPr>
            <a:normAutofit lnSpcReduction="10000"/>
          </a:bodyPr>
          <a:lstStyle/>
          <a:p>
            <a:r>
              <a:rPr lang="en-US" dirty="0"/>
              <a:t>Uses the Firebase </a:t>
            </a:r>
            <a:r>
              <a:rPr lang="en-US" dirty="0" err="1"/>
              <a:t>Firestore</a:t>
            </a:r>
            <a:r>
              <a:rPr lang="en-US" dirty="0"/>
              <a:t> library to listen and get snapshots</a:t>
            </a:r>
          </a:p>
          <a:p>
            <a:r>
              <a:rPr lang="en-US" dirty="0"/>
              <a:t>Uses </a:t>
            </a:r>
            <a:r>
              <a:rPr lang="en-US" dirty="0" err="1"/>
              <a:t>ArrayList</a:t>
            </a:r>
            <a:endParaRPr lang="en-US" dirty="0"/>
          </a:p>
          <a:p>
            <a:r>
              <a:rPr lang="en-US" dirty="0"/>
              <a:t>Uses a custom made Adapter for the inflation of the list.</a:t>
            </a:r>
          </a:p>
          <a:p>
            <a:r>
              <a:rPr lang="en-US" dirty="0"/>
              <a:t>Has a reference to the </a:t>
            </a:r>
            <a:r>
              <a:rPr lang="en-US" dirty="0" err="1"/>
              <a:t>listview</a:t>
            </a:r>
            <a:r>
              <a:rPr lang="en-US" dirty="0"/>
              <a:t> that is in this layout, and upon creation it gets a snapshot of the collection from the database, and sends the list of level names into the adapter. The </a:t>
            </a:r>
            <a:r>
              <a:rPr lang="en-US" dirty="0" err="1"/>
              <a:t>LVAdapterForNames</a:t>
            </a:r>
            <a:r>
              <a:rPr lang="en-US" dirty="0"/>
              <a:t> is the one responsible to inflate the </a:t>
            </a:r>
            <a:r>
              <a:rPr lang="en-US" dirty="0" err="1"/>
              <a:t>listview</a:t>
            </a:r>
            <a:r>
              <a:rPr lang="en-US" dirty="0"/>
              <a:t> with a layout that is </a:t>
            </a:r>
            <a:r>
              <a:rPr lang="en-US" dirty="0" err="1"/>
              <a:t>levelname_listview_item</a:t>
            </a:r>
            <a:r>
              <a:rPr lang="en-US" dirty="0"/>
              <a:t>.</a:t>
            </a:r>
          </a:p>
          <a:p>
            <a:r>
              <a:rPr lang="en-US" dirty="0"/>
              <a:t>The custom adapter also includes an </a:t>
            </a:r>
            <a:r>
              <a:rPr lang="en-US" dirty="0" err="1"/>
              <a:t>OnClick</a:t>
            </a:r>
            <a:r>
              <a:rPr lang="en-US" dirty="0"/>
              <a:t> that starts a new activity with the intent that includes the name of the level clicked on.</a:t>
            </a:r>
            <a:endParaRPr lang="LID4096" dirty="0"/>
          </a:p>
        </p:txBody>
      </p:sp>
    </p:spTree>
    <p:extLst>
      <p:ext uri="{BB962C8B-B14F-4D97-AF65-F5344CB8AC3E}">
        <p14:creationId xmlns:p14="http://schemas.microsoft.com/office/powerpoint/2010/main" val="1359448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1F2A6-CDD1-40CF-96E6-DE057B8D0731}"/>
              </a:ext>
            </a:extLst>
          </p:cNvPr>
          <p:cNvSpPr>
            <a:spLocks noGrp="1"/>
          </p:cNvSpPr>
          <p:nvPr>
            <p:ph type="title"/>
          </p:nvPr>
        </p:nvSpPr>
        <p:spPr/>
        <p:txBody>
          <a:bodyPr/>
          <a:lstStyle/>
          <a:p>
            <a:r>
              <a:rPr lang="en-US" dirty="0"/>
              <a:t>High Scores Activity:</a:t>
            </a:r>
            <a:endParaRPr lang="LID4096" dirty="0"/>
          </a:p>
        </p:txBody>
      </p:sp>
      <p:sp>
        <p:nvSpPr>
          <p:cNvPr id="7" name="TextBox 6">
            <a:extLst>
              <a:ext uri="{FF2B5EF4-FFF2-40B4-BE49-F238E27FC236}">
                <a16:creationId xmlns:a16="http://schemas.microsoft.com/office/drawing/2014/main" id="{55D92097-60D1-4273-A5FB-2855119FE9A0}"/>
              </a:ext>
            </a:extLst>
          </p:cNvPr>
          <p:cNvSpPr txBox="1"/>
          <p:nvPr/>
        </p:nvSpPr>
        <p:spPr>
          <a:xfrm>
            <a:off x="3848100" y="1690688"/>
            <a:ext cx="5270500"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Connects to the Firebase Database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Uses the chosen level Name from the previous screen to download the correct High Scores for that level</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High scores are sorted by shortest amount of time first</a:t>
            </a:r>
            <a:endParaRPr lang="LID4096" sz="2400" dirty="0"/>
          </a:p>
        </p:txBody>
      </p:sp>
      <p:pic>
        <p:nvPicPr>
          <p:cNvPr id="8" name="Content Placeholder 7">
            <a:extLst>
              <a:ext uri="{FF2B5EF4-FFF2-40B4-BE49-F238E27FC236}">
                <a16:creationId xmlns:a16="http://schemas.microsoft.com/office/drawing/2014/main" id="{171B2B20-F856-4E8B-85A2-6634C937FB86}"/>
              </a:ext>
            </a:extLst>
          </p:cNvPr>
          <p:cNvPicPr>
            <a:picLocks noGrp="1" noChangeAspect="1"/>
          </p:cNvPicPr>
          <p:nvPr>
            <p:ph idx="1"/>
          </p:nvPr>
        </p:nvPicPr>
        <p:blipFill>
          <a:blip r:embed="rId2"/>
          <a:stretch>
            <a:fillRect/>
          </a:stretch>
        </p:blipFill>
        <p:spPr>
          <a:xfrm>
            <a:off x="838200" y="1690688"/>
            <a:ext cx="2447627" cy="4351338"/>
          </a:xfrm>
        </p:spPr>
      </p:pic>
    </p:spTree>
    <p:extLst>
      <p:ext uri="{BB962C8B-B14F-4D97-AF65-F5344CB8AC3E}">
        <p14:creationId xmlns:p14="http://schemas.microsoft.com/office/powerpoint/2010/main" val="12063762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329</TotalTime>
  <Words>1665</Words>
  <Application>Microsoft Office PowerPoint</Application>
  <PresentationFormat>Widescreen</PresentationFormat>
  <Paragraphs>121</Paragraphs>
  <Slides>21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 Unicode MS</vt:lpstr>
      <vt:lpstr>Arial</vt:lpstr>
      <vt:lpstr>Calibri</vt:lpstr>
      <vt:lpstr>Calibri Light</vt:lpstr>
      <vt:lpstr>Office Theme</vt:lpstr>
      <vt:lpstr>Cyber Rush Hour</vt:lpstr>
      <vt:lpstr>Application Description:</vt:lpstr>
      <vt:lpstr>Video Demonstration (In Hebrew)</vt:lpstr>
      <vt:lpstr>Application Activities Flowchart: *Every cell will be elaborated upon in further slides</vt:lpstr>
      <vt:lpstr>The Main Activity:</vt:lpstr>
      <vt:lpstr>Code:</vt:lpstr>
      <vt:lpstr>High Scores Level Pick Activity:</vt:lpstr>
      <vt:lpstr>Code:</vt:lpstr>
      <vt:lpstr>High Scores Activity:</vt:lpstr>
      <vt:lpstr>Code</vt:lpstr>
      <vt:lpstr>Level Pick Activity:</vt:lpstr>
      <vt:lpstr>Code:</vt:lpstr>
      <vt:lpstr>Game Screen Activity:</vt:lpstr>
      <vt:lpstr>Code:</vt:lpstr>
      <vt:lpstr>Game Screen Class:</vt:lpstr>
      <vt:lpstr>Game World Class:</vt:lpstr>
      <vt:lpstr>Car Class:</vt:lpstr>
      <vt:lpstr>Miscellaneous classes:</vt:lpstr>
      <vt:lpstr>End of Game Activity:</vt:lpstr>
      <vt:lpstr>Code: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Rush Hour</dc:title>
  <dc:creator>Mike Voronov</dc:creator>
  <cp:lastModifiedBy>Mike Voronov</cp:lastModifiedBy>
  <cp:revision>4</cp:revision>
  <dcterms:created xsi:type="dcterms:W3CDTF">2022-07-27T05:08:11Z</dcterms:created>
  <dcterms:modified xsi:type="dcterms:W3CDTF">2022-07-27T11:44:10Z</dcterms:modified>
</cp:coreProperties>
</file>

<file path=docProps/thumbnail.jpeg>
</file>